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wav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22" y="-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481" y="99948"/>
            <a:ext cx="8559800" cy="748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heavy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9590" y="2713863"/>
            <a:ext cx="8395970" cy="3918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549133" y="6598262"/>
            <a:ext cx="1465579" cy="225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3143" y="6561337"/>
            <a:ext cx="56451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53335" algn="l"/>
                <a:tab pos="8546465" algn="l"/>
              </a:tabLst>
            </a:pPr>
            <a:r>
              <a:rPr dirty="0"/>
              <a:t> 	Gestione </a:t>
            </a:r>
            <a:r>
              <a:rPr spc="-5" dirty="0"/>
              <a:t>della</a:t>
            </a:r>
            <a:r>
              <a:rPr spc="-105" dirty="0"/>
              <a:t> </a:t>
            </a:r>
            <a:r>
              <a:rPr dirty="0"/>
              <a:t>memoria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815" y="6561337"/>
            <a:ext cx="4787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Pag.</a:t>
            </a:r>
            <a:r>
              <a:rPr sz="1200" spc="-9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29233"/>
            <a:ext cx="8057515" cy="323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3333CC"/>
                </a:solidFill>
                <a:latin typeface="Arial"/>
                <a:cs typeface="Arial"/>
              </a:rPr>
              <a:t>Il sistema 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operativo svolge il duplice ruolo</a:t>
            </a:r>
            <a:r>
              <a:rPr sz="2400" spc="9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di</a:t>
            </a:r>
            <a:endParaRPr sz="2400">
              <a:latin typeface="Arial"/>
              <a:cs typeface="Arial"/>
            </a:endParaRPr>
          </a:p>
          <a:p>
            <a:pPr marL="469900" marR="1022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661035" algn="l"/>
              </a:tabLst>
            </a:pPr>
            <a:r>
              <a:rPr sz="2400" b="1" spc="-5" dirty="0">
                <a:solidFill>
                  <a:srgbClr val="3333CC"/>
                </a:solidFill>
                <a:latin typeface="Arial"/>
                <a:cs typeface="Arial"/>
              </a:rPr>
              <a:t>gestore </a:t>
            </a:r>
            <a:r>
              <a:rPr sz="2400" b="1" dirty="0">
                <a:solidFill>
                  <a:srgbClr val="3333CC"/>
                </a:solidFill>
                <a:latin typeface="Arial"/>
                <a:cs typeface="Arial"/>
              </a:rPr>
              <a:t>delle risorse</a:t>
            </a:r>
            <a:r>
              <a:rPr sz="2400" dirty="0">
                <a:solidFill>
                  <a:srgbClr val="3333CC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decide quali risorse assegnare  ai diversi processi</a:t>
            </a:r>
            <a:endParaRPr sz="2400">
              <a:latin typeface="Arial"/>
              <a:cs typeface="Arial"/>
            </a:endParaRPr>
          </a:p>
          <a:p>
            <a:pPr marL="469900" marR="508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661035" algn="l"/>
              </a:tabLst>
            </a:pPr>
            <a:r>
              <a:rPr sz="2400" b="1" spc="-5" dirty="0">
                <a:solidFill>
                  <a:srgbClr val="3333CC"/>
                </a:solidFill>
                <a:latin typeface="Arial"/>
                <a:cs typeface="Arial"/>
              </a:rPr>
              <a:t>controllore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: assicura che le risorse assegnate ad un  altro processo non possano essere usate </a:t>
            </a:r>
            <a:r>
              <a:rPr sz="2400" dirty="0">
                <a:solidFill>
                  <a:srgbClr val="3333CC"/>
                </a:solidFill>
                <a:latin typeface="Arial"/>
                <a:cs typeface="Arial"/>
              </a:rPr>
              <a:t>/ 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alterate dagli  altri</a:t>
            </a:r>
            <a:r>
              <a:rPr sz="2400" spc="-4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processi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3333CC"/>
                </a:solidFill>
                <a:latin typeface="Arial"/>
                <a:cs typeface="Arial"/>
              </a:rPr>
              <a:t>Tra </a:t>
            </a:r>
            <a:r>
              <a:rPr sz="2400" spc="-10" dirty="0">
                <a:solidFill>
                  <a:srgbClr val="3333CC"/>
                </a:solidFill>
                <a:latin typeface="Arial"/>
                <a:cs typeface="Arial"/>
              </a:rPr>
              <a:t>le 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risorse da assegnare ai processi vi è la</a:t>
            </a:r>
            <a:r>
              <a:rPr sz="2400" spc="20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3333CC"/>
                </a:solidFill>
                <a:latin typeface="Arial"/>
                <a:cs typeface="Arial"/>
              </a:rPr>
              <a:t>memoria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61"/>
    </mc:Choice>
    <mc:Fallback xmlns="">
      <p:transition spd="slow" advTm="134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787908"/>
            <a:ext cx="3998976" cy="5710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47570" algn="l"/>
                <a:tab pos="8546465" algn="l"/>
              </a:tabLst>
            </a:pPr>
            <a:r>
              <a:rPr dirty="0"/>
              <a:t> 	LA TABELLA DELLE</a:t>
            </a:r>
            <a:r>
              <a:rPr spc="-95" dirty="0"/>
              <a:t> </a:t>
            </a:r>
            <a:r>
              <a:rPr dirty="0"/>
              <a:t>PAGINE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9828" y="755396"/>
            <a:ext cx="3295650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Associazione </a:t>
            </a:r>
            <a:r>
              <a:rPr sz="1600" b="1" spc="-5" dirty="0">
                <a:latin typeface="Arial"/>
                <a:cs typeface="Arial"/>
              </a:rPr>
              <a:t>pagina logica-frame  per il processo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6337" y="715517"/>
            <a:ext cx="2480310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b="1" spc="-30" dirty="0">
                <a:latin typeface="Arial"/>
                <a:cs typeface="Arial"/>
              </a:rPr>
              <a:t>TABELLA </a:t>
            </a:r>
            <a:r>
              <a:rPr sz="1600" b="1" spc="-5" dirty="0">
                <a:latin typeface="Arial"/>
                <a:cs typeface="Arial"/>
              </a:rPr>
              <a:t>DELLE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PAGINE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di</a:t>
            </a:r>
            <a:r>
              <a:rPr sz="1600" b="1" spc="-8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67400" y="2188591"/>
            <a:ext cx="794385" cy="239395"/>
          </a:xfrm>
          <a:custGeom>
            <a:avLst/>
            <a:gdLst/>
            <a:ahLst/>
            <a:cxnLst/>
            <a:rect l="l" t="t" r="r" b="b"/>
            <a:pathLst>
              <a:path w="794384" h="239394">
                <a:moveTo>
                  <a:pt x="75223" y="30519"/>
                </a:moveTo>
                <a:lnTo>
                  <a:pt x="71852" y="42852"/>
                </a:lnTo>
                <a:lnTo>
                  <a:pt x="790828" y="239141"/>
                </a:lnTo>
                <a:lnTo>
                  <a:pt x="794130" y="226949"/>
                </a:lnTo>
                <a:lnTo>
                  <a:pt x="75223" y="30519"/>
                </a:lnTo>
                <a:close/>
              </a:path>
              <a:path w="794384" h="239394">
                <a:moveTo>
                  <a:pt x="83565" y="0"/>
                </a:moveTo>
                <a:lnTo>
                  <a:pt x="0" y="16637"/>
                </a:lnTo>
                <a:lnTo>
                  <a:pt x="63500" y="73406"/>
                </a:lnTo>
                <a:lnTo>
                  <a:pt x="71852" y="42852"/>
                </a:lnTo>
                <a:lnTo>
                  <a:pt x="59562" y="39497"/>
                </a:lnTo>
                <a:lnTo>
                  <a:pt x="62991" y="27178"/>
                </a:lnTo>
                <a:lnTo>
                  <a:pt x="76136" y="27178"/>
                </a:lnTo>
                <a:lnTo>
                  <a:pt x="83565" y="0"/>
                </a:lnTo>
                <a:close/>
              </a:path>
              <a:path w="794384" h="239394">
                <a:moveTo>
                  <a:pt x="62991" y="27178"/>
                </a:moveTo>
                <a:lnTo>
                  <a:pt x="59562" y="39497"/>
                </a:lnTo>
                <a:lnTo>
                  <a:pt x="71852" y="42852"/>
                </a:lnTo>
                <a:lnTo>
                  <a:pt x="75223" y="30519"/>
                </a:lnTo>
                <a:lnTo>
                  <a:pt x="62991" y="27178"/>
                </a:lnTo>
                <a:close/>
              </a:path>
              <a:path w="794384" h="239394">
                <a:moveTo>
                  <a:pt x="76136" y="27178"/>
                </a:moveTo>
                <a:lnTo>
                  <a:pt x="62991" y="27178"/>
                </a:lnTo>
                <a:lnTo>
                  <a:pt x="75223" y="30519"/>
                </a:lnTo>
                <a:lnTo>
                  <a:pt x="76136" y="271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29831" y="2085340"/>
            <a:ext cx="2490470" cy="150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 Narrow"/>
                <a:cs typeface="Arial Narrow"/>
              </a:rPr>
              <a:t>Le pagine con </a:t>
            </a:r>
            <a:r>
              <a:rPr sz="2000" dirty="0">
                <a:latin typeface="Arial Narrow"/>
                <a:cs typeface="Arial Narrow"/>
              </a:rPr>
              <a:t>X </a:t>
            </a:r>
            <a:r>
              <a:rPr sz="2000" spc="-10" dirty="0">
                <a:latin typeface="Arial Narrow"/>
                <a:cs typeface="Arial Narrow"/>
              </a:rPr>
              <a:t>si</a:t>
            </a:r>
            <a:r>
              <a:rPr sz="2000" spc="-50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trovano</a:t>
            </a:r>
            <a:endParaRPr sz="20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 Narrow"/>
                <a:cs typeface="Arial Narrow"/>
              </a:rPr>
              <a:t>nella backing</a:t>
            </a:r>
            <a:r>
              <a:rPr sz="2000" spc="-90" dirty="0">
                <a:latin typeface="Arial Narrow"/>
                <a:cs typeface="Arial Narrow"/>
              </a:rPr>
              <a:t> </a:t>
            </a:r>
            <a:r>
              <a:rPr sz="2000" dirty="0">
                <a:latin typeface="Arial Narrow"/>
                <a:cs typeface="Arial Narrow"/>
              </a:rPr>
              <a:t>store</a:t>
            </a:r>
            <a:endParaRPr sz="20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455295">
              <a:lnSpc>
                <a:spcPct val="100000"/>
              </a:lnSpc>
              <a:spcBef>
                <a:spcPts val="1885"/>
              </a:spcBef>
            </a:pPr>
            <a:r>
              <a:rPr sz="2000" b="1" dirty="0">
                <a:latin typeface="Arial Narrow"/>
                <a:cs typeface="Arial Narrow"/>
              </a:rPr>
              <a:t>RAM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28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49250" y="1390650"/>
          <a:ext cx="3860798" cy="4868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3858"/>
                <a:gridCol w="781049"/>
                <a:gridCol w="813689"/>
                <a:gridCol w="862202"/>
              </a:tblGrid>
              <a:tr h="470408">
                <a:tc>
                  <a:txBody>
                    <a:bodyPr/>
                    <a:lstStyle/>
                    <a:p>
                      <a:pPr marL="872490" marR="117475" indent="-16954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Indirizzi  logi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670" marR="142875" indent="-304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Pagina  logica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Present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Frame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827"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4095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4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4096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8192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28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827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1228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638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4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1638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047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828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2048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457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4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2457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867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2867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276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827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3276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095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3686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095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827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4096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505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4505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915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80" dirty="0"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4915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324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866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5324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734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04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5734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143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04"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6144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553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06"/>
    </mc:Choice>
    <mc:Fallback xmlns="">
      <p:transition spd="slow" advTm="14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46860" algn="l"/>
                <a:tab pos="8546465" algn="l"/>
              </a:tabLst>
            </a:pPr>
            <a:r>
              <a:rPr dirty="0"/>
              <a:t> 	LA MEMORIA </a:t>
            </a:r>
            <a:r>
              <a:rPr spc="-5" dirty="0"/>
              <a:t>(VIRTUALE)</a:t>
            </a:r>
            <a:r>
              <a:rPr spc="-50" dirty="0"/>
              <a:t> </a:t>
            </a:r>
            <a:r>
              <a:rPr spc="-5" dirty="0"/>
              <a:t>PAGINATA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29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442" y="724661"/>
            <a:ext cx="8454390" cy="420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rendere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veloce la traduzione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occorre un componente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hardware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chiamato Memory Management</a:t>
            </a:r>
            <a:r>
              <a:rPr sz="2000" b="1" spc="-1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Unit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La MMU, dato un indirizzo logico,</a:t>
            </a:r>
            <a:r>
              <a:rPr sz="2000" b="1" spc="-1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dovrà: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arenBoth"/>
              <a:tabLst>
                <a:tab pos="469265" algn="l"/>
                <a:tab pos="469900" algn="l"/>
              </a:tabLst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individuare 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quale pagina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logica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fa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parte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95"/>
              </a:spcBef>
              <a:buAutoNum type="arabicParenBoth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controllare se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trova 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RAM: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caso</a:t>
            </a:r>
            <a:r>
              <a:rPr sz="20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affermativo</a:t>
            </a:r>
            <a:endParaRPr sz="2000">
              <a:latin typeface="Arial"/>
              <a:cs typeface="Arial"/>
            </a:endParaRPr>
          </a:p>
          <a:p>
            <a:pPr marL="927100" marR="32384" algn="just">
              <a:lnSpc>
                <a:spcPct val="15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(3a) operare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traduzione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indirizzo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logico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 indirizzo</a:t>
            </a:r>
            <a:r>
              <a:rPr sz="2000" b="1" spc="-1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fisico,  altrimenti</a:t>
            </a:r>
            <a:endParaRPr sz="2000">
              <a:latin typeface="Arial"/>
              <a:cs typeface="Arial"/>
            </a:endParaRPr>
          </a:p>
          <a:p>
            <a:pPr marL="927100" marR="5080" algn="just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(3b) causare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una trap di tipo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page fault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(mancanza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pagina)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verrà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opportunamente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gestita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dal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sistema operativo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(tramite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page fault</a:t>
            </a:r>
            <a:r>
              <a:rPr sz="2000" b="1" i="1" spc="-1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handler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56"/>
    </mc:Choice>
    <mc:Fallback xmlns="">
      <p:transition spd="slow" advTm="75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94026" y="85978"/>
            <a:ext cx="415544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-5" dirty="0"/>
              <a:t>TRADUZIONE DA</a:t>
            </a:r>
            <a:r>
              <a:rPr u="none" spc="-15" dirty="0"/>
              <a:t> </a:t>
            </a:r>
            <a:r>
              <a:rPr u="none" spc="-5" dirty="0"/>
              <a:t>INDIRIZZO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30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451739"/>
            <a:ext cx="8564880" cy="521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7730">
              <a:lnSpc>
                <a:spcPct val="100000"/>
              </a:lnSpc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LOGICO 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A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INDIRIZZO</a:t>
            </a:r>
            <a:r>
              <a:rPr sz="2400" b="1" spc="-1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FISICO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Quale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operazione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eseguire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MMU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tradurre gli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indirizzi logici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(IL)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indirizzi fisici</a:t>
            </a:r>
            <a:r>
              <a:rPr sz="2000" b="1" spc="-1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(IF)?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</a:t>
            </a:r>
            <a:r>
              <a:rPr sz="2000" b="1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generale: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95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calcolo numero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logica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(NP) e offset</a:t>
            </a:r>
            <a:r>
              <a:rPr sz="2000" b="1" spc="-11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(O):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195"/>
              </a:spcBef>
            </a:pP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NP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/ DimPag; O =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%</a:t>
            </a:r>
            <a:r>
              <a:rPr sz="2000" b="1" spc="-3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DimPag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  <a:spcBef>
                <a:spcPts val="1195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quoziente e resto della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divisione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intera,</a:t>
            </a:r>
            <a:r>
              <a:rPr sz="2000" b="1" spc="-1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cioè:</a:t>
            </a:r>
            <a:endParaRPr sz="2000">
              <a:latin typeface="Arial"/>
              <a:cs typeface="Arial"/>
            </a:endParaRPr>
          </a:p>
          <a:p>
            <a:pPr marL="1789430">
              <a:lnSpc>
                <a:spcPct val="100000"/>
              </a:lnSpc>
              <a:spcBef>
                <a:spcPts val="116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IL = DimPag * NP + O, con O &lt;</a:t>
            </a:r>
            <a:r>
              <a:rPr sz="2000" b="1" spc="-2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DimPag</a:t>
            </a:r>
            <a:endParaRPr sz="2000">
              <a:latin typeface="Arial"/>
              <a:cs typeface="Arial"/>
            </a:endParaRPr>
          </a:p>
          <a:p>
            <a:pPr marL="498475" indent="-457200">
              <a:lnSpc>
                <a:spcPct val="100000"/>
              </a:lnSpc>
              <a:spcBef>
                <a:spcPts val="1375"/>
              </a:spcBef>
              <a:buAutoNum type="arabicParenR" startAt="2"/>
              <a:tabLst>
                <a:tab pos="498475" algn="l"/>
                <a:tab pos="499109" algn="l"/>
              </a:tabLst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if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(TabPag[NP].Present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== 0) then trap(page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fault)</a:t>
            </a:r>
            <a:endParaRPr sz="2000">
              <a:latin typeface="Arial"/>
              <a:cs typeface="Arial"/>
            </a:endParaRPr>
          </a:p>
          <a:p>
            <a:pPr marL="955675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else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NF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</a:t>
            </a:r>
            <a:r>
              <a:rPr sz="20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TabPag[NP].Frame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498475" indent="-457200">
              <a:lnSpc>
                <a:spcPct val="100000"/>
              </a:lnSpc>
              <a:spcBef>
                <a:spcPts val="5"/>
              </a:spcBef>
              <a:buAutoNum type="arabicParenR" startAt="3"/>
              <a:tabLst>
                <a:tab pos="498475" algn="l"/>
                <a:tab pos="499109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indirizzo fisico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IF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 indirizzo inizio frame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NF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+ O = DimPag *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NF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+</a:t>
            </a:r>
            <a:r>
              <a:rPr sz="2000" b="1" spc="-2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62"/>
    </mc:Choice>
    <mc:Fallback xmlns="">
      <p:transition spd="slow" advTm="135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94026" y="85978"/>
            <a:ext cx="415544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-5" dirty="0"/>
              <a:t>TRADUZIONE DA</a:t>
            </a:r>
            <a:r>
              <a:rPr u="none" spc="-15" dirty="0"/>
              <a:t> </a:t>
            </a:r>
            <a:r>
              <a:rPr u="none" spc="-5" dirty="0"/>
              <a:t>INDIRIZZO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52497" y="451739"/>
            <a:ext cx="424053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LOGICO 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A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INDIRIZZO</a:t>
            </a:r>
            <a:r>
              <a:rPr sz="2400" b="1" spc="-1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FISICO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0328" y="1099311"/>
            <a:ext cx="254825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IF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 DimPag *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NF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+</a:t>
            </a:r>
            <a:r>
              <a:rPr sz="2000" b="1" spc="-1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23253" y="1824989"/>
            <a:ext cx="1225550" cy="3611879"/>
          </a:xfrm>
          <a:custGeom>
            <a:avLst/>
            <a:gdLst/>
            <a:ahLst/>
            <a:cxnLst/>
            <a:rect l="l" t="t" r="r" b="b"/>
            <a:pathLst>
              <a:path w="1225550" h="3611879">
                <a:moveTo>
                  <a:pt x="0" y="3611879"/>
                </a:moveTo>
                <a:lnTo>
                  <a:pt x="1225296" y="3611879"/>
                </a:lnTo>
                <a:lnTo>
                  <a:pt x="1225296" y="0"/>
                </a:lnTo>
                <a:lnTo>
                  <a:pt x="0" y="0"/>
                </a:lnTo>
                <a:lnTo>
                  <a:pt x="0" y="3611879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12709" y="2936240"/>
            <a:ext cx="124523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DimPag *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NF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37326" y="1769745"/>
            <a:ext cx="13843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32954" y="4301490"/>
            <a:ext cx="504825" cy="76200"/>
          </a:xfrm>
          <a:custGeom>
            <a:avLst/>
            <a:gdLst/>
            <a:ahLst/>
            <a:cxnLst/>
            <a:rect l="l" t="t" r="r" b="b"/>
            <a:pathLst>
              <a:path w="5048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6"/>
                </a:lnTo>
                <a:lnTo>
                  <a:pt x="63500" y="48006"/>
                </a:lnTo>
                <a:lnTo>
                  <a:pt x="63500" y="28193"/>
                </a:lnTo>
                <a:lnTo>
                  <a:pt x="76200" y="28193"/>
                </a:lnTo>
                <a:lnTo>
                  <a:pt x="76200" y="0"/>
                </a:lnTo>
                <a:close/>
              </a:path>
              <a:path w="504825" h="76200">
                <a:moveTo>
                  <a:pt x="76200" y="28193"/>
                </a:moveTo>
                <a:lnTo>
                  <a:pt x="63500" y="28193"/>
                </a:lnTo>
                <a:lnTo>
                  <a:pt x="63500" y="48006"/>
                </a:lnTo>
                <a:lnTo>
                  <a:pt x="76200" y="48006"/>
                </a:lnTo>
                <a:lnTo>
                  <a:pt x="76200" y="28193"/>
                </a:lnTo>
                <a:close/>
              </a:path>
              <a:path w="504825" h="76200">
                <a:moveTo>
                  <a:pt x="504444" y="28193"/>
                </a:moveTo>
                <a:lnTo>
                  <a:pt x="76200" y="28193"/>
                </a:lnTo>
                <a:lnTo>
                  <a:pt x="76200" y="48006"/>
                </a:lnTo>
                <a:lnTo>
                  <a:pt x="504444" y="48006"/>
                </a:lnTo>
                <a:lnTo>
                  <a:pt x="504444" y="28193"/>
                </a:lnTo>
                <a:close/>
              </a:path>
            </a:pathLst>
          </a:custGeom>
          <a:solidFill>
            <a:srgbClr val="0D3A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3253" y="2311145"/>
            <a:ext cx="1224280" cy="0"/>
          </a:xfrm>
          <a:custGeom>
            <a:avLst/>
            <a:gdLst/>
            <a:ahLst/>
            <a:cxnLst/>
            <a:rect l="l" t="t" r="r" b="b"/>
            <a:pathLst>
              <a:path w="1224279">
                <a:moveTo>
                  <a:pt x="0" y="0"/>
                </a:moveTo>
                <a:lnTo>
                  <a:pt x="122427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3253" y="2786633"/>
            <a:ext cx="1224280" cy="0"/>
          </a:xfrm>
          <a:custGeom>
            <a:avLst/>
            <a:gdLst/>
            <a:ahLst/>
            <a:cxnLst/>
            <a:rect l="l" t="t" r="r" b="b"/>
            <a:pathLst>
              <a:path w="1224279">
                <a:moveTo>
                  <a:pt x="0" y="0"/>
                </a:moveTo>
                <a:lnTo>
                  <a:pt x="122427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9350" y="4019550"/>
            <a:ext cx="1224280" cy="0"/>
          </a:xfrm>
          <a:custGeom>
            <a:avLst/>
            <a:gdLst/>
            <a:ahLst/>
            <a:cxnLst/>
            <a:rect l="l" t="t" r="r" b="b"/>
            <a:pathLst>
              <a:path w="1224279">
                <a:moveTo>
                  <a:pt x="0" y="0"/>
                </a:moveTo>
                <a:lnTo>
                  <a:pt x="122427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29350" y="4495038"/>
            <a:ext cx="1224280" cy="0"/>
          </a:xfrm>
          <a:custGeom>
            <a:avLst/>
            <a:gdLst/>
            <a:ahLst/>
            <a:cxnLst/>
            <a:rect l="l" t="t" r="r" b="b"/>
            <a:pathLst>
              <a:path w="1224279">
                <a:moveTo>
                  <a:pt x="0" y="0"/>
                </a:moveTo>
                <a:lnTo>
                  <a:pt x="122427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29350" y="3262121"/>
            <a:ext cx="1224280" cy="0"/>
          </a:xfrm>
          <a:custGeom>
            <a:avLst/>
            <a:gdLst/>
            <a:ahLst/>
            <a:cxnLst/>
            <a:rect l="l" t="t" r="r" b="b"/>
            <a:pathLst>
              <a:path w="1224279">
                <a:moveTo>
                  <a:pt x="0" y="0"/>
                </a:moveTo>
                <a:lnTo>
                  <a:pt x="122427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42405" y="2279650"/>
            <a:ext cx="13843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38850" y="2786634"/>
            <a:ext cx="13843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21171" y="3990594"/>
            <a:ext cx="29591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NF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18806" y="4010659"/>
            <a:ext cx="18351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72704" y="4215765"/>
            <a:ext cx="20574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IF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04938" y="1844801"/>
            <a:ext cx="76200" cy="2174875"/>
          </a:xfrm>
          <a:custGeom>
            <a:avLst/>
            <a:gdLst/>
            <a:ahLst/>
            <a:cxnLst/>
            <a:rect l="l" t="t" r="r" b="b"/>
            <a:pathLst>
              <a:path w="76200" h="2174875">
                <a:moveTo>
                  <a:pt x="28193" y="2098548"/>
                </a:moveTo>
                <a:lnTo>
                  <a:pt x="0" y="2098548"/>
                </a:lnTo>
                <a:lnTo>
                  <a:pt x="38100" y="2174748"/>
                </a:lnTo>
                <a:lnTo>
                  <a:pt x="69850" y="2111248"/>
                </a:lnTo>
                <a:lnTo>
                  <a:pt x="28193" y="2111248"/>
                </a:lnTo>
                <a:lnTo>
                  <a:pt x="28193" y="2098548"/>
                </a:lnTo>
                <a:close/>
              </a:path>
              <a:path w="76200" h="2174875">
                <a:moveTo>
                  <a:pt x="48005" y="63500"/>
                </a:moveTo>
                <a:lnTo>
                  <a:pt x="28193" y="63500"/>
                </a:lnTo>
                <a:lnTo>
                  <a:pt x="28193" y="2111248"/>
                </a:lnTo>
                <a:lnTo>
                  <a:pt x="48005" y="2111248"/>
                </a:lnTo>
                <a:lnTo>
                  <a:pt x="48005" y="63500"/>
                </a:lnTo>
                <a:close/>
              </a:path>
              <a:path w="76200" h="2174875">
                <a:moveTo>
                  <a:pt x="76200" y="2098548"/>
                </a:moveTo>
                <a:lnTo>
                  <a:pt x="48005" y="2098548"/>
                </a:lnTo>
                <a:lnTo>
                  <a:pt x="48005" y="2111248"/>
                </a:lnTo>
                <a:lnTo>
                  <a:pt x="69850" y="2111248"/>
                </a:lnTo>
                <a:lnTo>
                  <a:pt x="76200" y="2098548"/>
                </a:lnTo>
                <a:close/>
              </a:path>
              <a:path w="76200" h="21748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17487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D3A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73418" y="3350767"/>
            <a:ext cx="81915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04938" y="4033265"/>
            <a:ext cx="76200" cy="326390"/>
          </a:xfrm>
          <a:custGeom>
            <a:avLst/>
            <a:gdLst/>
            <a:ahLst/>
            <a:cxnLst/>
            <a:rect l="l" t="t" r="r" b="b"/>
            <a:pathLst>
              <a:path w="76200" h="326389">
                <a:moveTo>
                  <a:pt x="28193" y="249935"/>
                </a:moveTo>
                <a:lnTo>
                  <a:pt x="0" y="249935"/>
                </a:lnTo>
                <a:lnTo>
                  <a:pt x="38100" y="326135"/>
                </a:lnTo>
                <a:lnTo>
                  <a:pt x="69850" y="262635"/>
                </a:lnTo>
                <a:lnTo>
                  <a:pt x="28193" y="262635"/>
                </a:lnTo>
                <a:lnTo>
                  <a:pt x="28193" y="249935"/>
                </a:lnTo>
                <a:close/>
              </a:path>
              <a:path w="76200" h="326389">
                <a:moveTo>
                  <a:pt x="48005" y="63499"/>
                </a:moveTo>
                <a:lnTo>
                  <a:pt x="28193" y="63499"/>
                </a:lnTo>
                <a:lnTo>
                  <a:pt x="28193" y="262635"/>
                </a:lnTo>
                <a:lnTo>
                  <a:pt x="48005" y="262635"/>
                </a:lnTo>
                <a:lnTo>
                  <a:pt x="48005" y="63499"/>
                </a:lnTo>
                <a:close/>
              </a:path>
              <a:path w="76200" h="326389">
                <a:moveTo>
                  <a:pt x="76200" y="249935"/>
                </a:moveTo>
                <a:lnTo>
                  <a:pt x="48005" y="249935"/>
                </a:lnTo>
                <a:lnTo>
                  <a:pt x="48005" y="262635"/>
                </a:lnTo>
                <a:lnTo>
                  <a:pt x="69850" y="262635"/>
                </a:lnTo>
                <a:lnTo>
                  <a:pt x="76200" y="249935"/>
                </a:lnTo>
                <a:close/>
              </a:path>
              <a:path w="76200" h="326389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26389">
                <a:moveTo>
                  <a:pt x="69850" y="63499"/>
                </a:moveTo>
                <a:lnTo>
                  <a:pt x="48005" y="63499"/>
                </a:lnTo>
                <a:lnTo>
                  <a:pt x="48005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D3A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514726" y="2911602"/>
            <a:ext cx="125666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DimPag *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NP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7515" y="1067561"/>
            <a:ext cx="255270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 DimPag *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NP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+</a:t>
            </a:r>
            <a:r>
              <a:rPr sz="2000" b="1" spc="-2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49274" y="1759457"/>
            <a:ext cx="1224280" cy="4113529"/>
          </a:xfrm>
          <a:custGeom>
            <a:avLst/>
            <a:gdLst/>
            <a:ahLst/>
            <a:cxnLst/>
            <a:rect l="l" t="t" r="r" b="b"/>
            <a:pathLst>
              <a:path w="1224280" h="4113529">
                <a:moveTo>
                  <a:pt x="0" y="4113276"/>
                </a:moveTo>
                <a:lnTo>
                  <a:pt x="1223772" y="4113276"/>
                </a:lnTo>
                <a:lnTo>
                  <a:pt x="1223772" y="0"/>
                </a:lnTo>
                <a:lnTo>
                  <a:pt x="0" y="0"/>
                </a:lnTo>
                <a:lnTo>
                  <a:pt x="0" y="411327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61466" y="1704847"/>
            <a:ext cx="13843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57450" y="4752594"/>
            <a:ext cx="504825" cy="76200"/>
          </a:xfrm>
          <a:custGeom>
            <a:avLst/>
            <a:gdLst/>
            <a:ahLst/>
            <a:cxnLst/>
            <a:rect l="l" t="t" r="r" b="b"/>
            <a:pathLst>
              <a:path w="50482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8005"/>
                </a:lnTo>
                <a:lnTo>
                  <a:pt x="63500" y="48005"/>
                </a:lnTo>
                <a:lnTo>
                  <a:pt x="63500" y="28193"/>
                </a:lnTo>
                <a:lnTo>
                  <a:pt x="76200" y="28193"/>
                </a:lnTo>
                <a:lnTo>
                  <a:pt x="76200" y="0"/>
                </a:lnTo>
                <a:close/>
              </a:path>
              <a:path w="504825" h="76200">
                <a:moveTo>
                  <a:pt x="76200" y="28193"/>
                </a:moveTo>
                <a:lnTo>
                  <a:pt x="63500" y="28193"/>
                </a:lnTo>
                <a:lnTo>
                  <a:pt x="6350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504825" h="76200">
                <a:moveTo>
                  <a:pt x="504444" y="28193"/>
                </a:moveTo>
                <a:lnTo>
                  <a:pt x="76200" y="28193"/>
                </a:lnTo>
                <a:lnTo>
                  <a:pt x="76200" y="48005"/>
                </a:lnTo>
                <a:lnTo>
                  <a:pt x="504444" y="48005"/>
                </a:lnTo>
                <a:lnTo>
                  <a:pt x="504444" y="28193"/>
                </a:lnTo>
                <a:close/>
              </a:path>
            </a:pathLst>
          </a:custGeom>
          <a:solidFill>
            <a:srgbClr val="0D3A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29433" y="4467605"/>
            <a:ext cx="76200" cy="326390"/>
          </a:xfrm>
          <a:custGeom>
            <a:avLst/>
            <a:gdLst/>
            <a:ahLst/>
            <a:cxnLst/>
            <a:rect l="l" t="t" r="r" b="b"/>
            <a:pathLst>
              <a:path w="76200" h="326389">
                <a:moveTo>
                  <a:pt x="28193" y="249936"/>
                </a:moveTo>
                <a:lnTo>
                  <a:pt x="0" y="249936"/>
                </a:lnTo>
                <a:lnTo>
                  <a:pt x="38100" y="326136"/>
                </a:lnTo>
                <a:lnTo>
                  <a:pt x="69850" y="262636"/>
                </a:lnTo>
                <a:lnTo>
                  <a:pt x="28193" y="262636"/>
                </a:lnTo>
                <a:lnTo>
                  <a:pt x="28193" y="249936"/>
                </a:lnTo>
                <a:close/>
              </a:path>
              <a:path w="76200" h="326389">
                <a:moveTo>
                  <a:pt x="48006" y="63500"/>
                </a:moveTo>
                <a:lnTo>
                  <a:pt x="28193" y="63500"/>
                </a:lnTo>
                <a:lnTo>
                  <a:pt x="28193" y="262636"/>
                </a:lnTo>
                <a:lnTo>
                  <a:pt x="48006" y="262636"/>
                </a:lnTo>
                <a:lnTo>
                  <a:pt x="48006" y="63500"/>
                </a:lnTo>
                <a:close/>
              </a:path>
              <a:path w="76200" h="326389">
                <a:moveTo>
                  <a:pt x="76200" y="249936"/>
                </a:moveTo>
                <a:lnTo>
                  <a:pt x="48006" y="249936"/>
                </a:lnTo>
                <a:lnTo>
                  <a:pt x="48006" y="262636"/>
                </a:lnTo>
                <a:lnTo>
                  <a:pt x="69850" y="262636"/>
                </a:lnTo>
                <a:lnTo>
                  <a:pt x="76200" y="249936"/>
                </a:lnTo>
                <a:close/>
              </a:path>
              <a:path w="76200" h="326389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26389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D3A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9274" y="2245614"/>
            <a:ext cx="1224280" cy="0"/>
          </a:xfrm>
          <a:custGeom>
            <a:avLst/>
            <a:gdLst/>
            <a:ahLst/>
            <a:cxnLst/>
            <a:rect l="l" t="t" r="r" b="b"/>
            <a:pathLst>
              <a:path w="1224280">
                <a:moveTo>
                  <a:pt x="0" y="0"/>
                </a:moveTo>
                <a:lnTo>
                  <a:pt x="122389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49274" y="2722626"/>
            <a:ext cx="1224280" cy="0"/>
          </a:xfrm>
          <a:custGeom>
            <a:avLst/>
            <a:gdLst/>
            <a:ahLst/>
            <a:cxnLst/>
            <a:rect l="l" t="t" r="r" b="b"/>
            <a:pathLst>
              <a:path w="1224280">
                <a:moveTo>
                  <a:pt x="0" y="0"/>
                </a:moveTo>
                <a:lnTo>
                  <a:pt x="122389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53846" y="4469129"/>
            <a:ext cx="1224280" cy="0"/>
          </a:xfrm>
          <a:custGeom>
            <a:avLst/>
            <a:gdLst/>
            <a:ahLst/>
            <a:cxnLst/>
            <a:rect l="l" t="t" r="r" b="b"/>
            <a:pathLst>
              <a:path w="1224280">
                <a:moveTo>
                  <a:pt x="0" y="0"/>
                </a:moveTo>
                <a:lnTo>
                  <a:pt x="122389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53846" y="4944617"/>
            <a:ext cx="1224280" cy="0"/>
          </a:xfrm>
          <a:custGeom>
            <a:avLst/>
            <a:gdLst/>
            <a:ahLst/>
            <a:cxnLst/>
            <a:rect l="l" t="t" r="r" b="b"/>
            <a:pathLst>
              <a:path w="1224280">
                <a:moveTo>
                  <a:pt x="0" y="0"/>
                </a:moveTo>
                <a:lnTo>
                  <a:pt x="122389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3846" y="3196589"/>
            <a:ext cx="1224280" cy="0"/>
          </a:xfrm>
          <a:custGeom>
            <a:avLst/>
            <a:gdLst/>
            <a:ahLst/>
            <a:cxnLst/>
            <a:rect l="l" t="t" r="r" b="b"/>
            <a:pathLst>
              <a:path w="1224280">
                <a:moveTo>
                  <a:pt x="0" y="0"/>
                </a:moveTo>
                <a:lnTo>
                  <a:pt x="122389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6647" y="2214753"/>
            <a:ext cx="13843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2685" y="2721609"/>
            <a:ext cx="13843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5058" y="4440682"/>
            <a:ext cx="30734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NP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42413" y="4460875"/>
            <a:ext cx="18351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329433" y="1780794"/>
            <a:ext cx="76200" cy="2639695"/>
          </a:xfrm>
          <a:custGeom>
            <a:avLst/>
            <a:gdLst/>
            <a:ahLst/>
            <a:cxnLst/>
            <a:rect l="l" t="t" r="r" b="b"/>
            <a:pathLst>
              <a:path w="76200" h="2639695">
                <a:moveTo>
                  <a:pt x="28193" y="2563367"/>
                </a:moveTo>
                <a:lnTo>
                  <a:pt x="0" y="2563367"/>
                </a:lnTo>
                <a:lnTo>
                  <a:pt x="38100" y="2639567"/>
                </a:lnTo>
                <a:lnTo>
                  <a:pt x="69850" y="2576067"/>
                </a:lnTo>
                <a:lnTo>
                  <a:pt x="28193" y="2576067"/>
                </a:lnTo>
                <a:lnTo>
                  <a:pt x="28193" y="2563367"/>
                </a:lnTo>
                <a:close/>
              </a:path>
              <a:path w="76200" h="2639695">
                <a:moveTo>
                  <a:pt x="48006" y="63500"/>
                </a:moveTo>
                <a:lnTo>
                  <a:pt x="28193" y="63500"/>
                </a:lnTo>
                <a:lnTo>
                  <a:pt x="28193" y="2576067"/>
                </a:lnTo>
                <a:lnTo>
                  <a:pt x="48006" y="2576067"/>
                </a:lnTo>
                <a:lnTo>
                  <a:pt x="48006" y="63500"/>
                </a:lnTo>
                <a:close/>
              </a:path>
              <a:path w="76200" h="2639695">
                <a:moveTo>
                  <a:pt x="76200" y="2563367"/>
                </a:moveTo>
                <a:lnTo>
                  <a:pt x="48006" y="2563367"/>
                </a:lnTo>
                <a:lnTo>
                  <a:pt x="48006" y="2576067"/>
                </a:lnTo>
                <a:lnTo>
                  <a:pt x="69850" y="2576067"/>
                </a:lnTo>
                <a:lnTo>
                  <a:pt x="76200" y="2563367"/>
                </a:lnTo>
                <a:close/>
              </a:path>
              <a:path w="76200" h="263969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3969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D3A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621027" y="3325114"/>
            <a:ext cx="81915" cy="991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31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996310" y="4665979"/>
            <a:ext cx="75755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IL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46228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NP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46016" y="3694557"/>
            <a:ext cx="103505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latin typeface="Arial"/>
                <a:cs typeface="Arial"/>
              </a:rPr>
              <a:t>TabPagine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3787140" y="4104132"/>
          <a:ext cx="1447800" cy="26593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/>
                <a:gridCol w="1219200"/>
              </a:tblGrid>
              <a:tr h="220980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0980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9456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0980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0980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9456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0979">
                <a:tc>
                  <a:txBody>
                    <a:bodyPr/>
                    <a:lstStyle/>
                    <a:p>
                      <a:pPr marL="55244">
                        <a:lnSpc>
                          <a:spcPts val="1655"/>
                        </a:lnSpc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1714"/>
                        </a:lnSpc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NF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9456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0979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0979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7264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6" name="Audio 4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8"/>
    </mc:Choice>
    <mc:Fallback xmlns="">
      <p:transition spd="slow" advTm="50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36445" algn="l"/>
                <a:tab pos="8546465" algn="l"/>
              </a:tabLst>
            </a:pPr>
            <a:r>
              <a:rPr dirty="0"/>
              <a:t> 	</a:t>
            </a:r>
            <a:r>
              <a:rPr spc="-5" dirty="0"/>
              <a:t>TRADUZIONE DEGLI</a:t>
            </a:r>
            <a:r>
              <a:rPr spc="-55" dirty="0"/>
              <a:t> </a:t>
            </a:r>
            <a:r>
              <a:rPr dirty="0"/>
              <a:t>INDIRIZZI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442" y="658621"/>
            <a:ext cx="8416925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4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Ma è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molto semplice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DimPag = DimFrame =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2^k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, 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numero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bit  dell’IL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è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m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(spazio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indirizzamento virtuale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0 </a:t>
            </a:r>
            <a:r>
              <a:rPr sz="2100" b="1" i="1" spc="-55" dirty="0">
                <a:solidFill>
                  <a:srgbClr val="333399"/>
                </a:solidFill>
                <a:latin typeface="Symbol"/>
                <a:cs typeface="Symbol"/>
              </a:rPr>
              <a:t></a:t>
            </a:r>
            <a:r>
              <a:rPr sz="2100" b="1" i="1" spc="-55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2^m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)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numero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bit nell’indirizzo fisico è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f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(dimensione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della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=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2^f</a:t>
            </a:r>
            <a:r>
              <a:rPr sz="2000" b="1" i="1" spc="-2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):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1752600"/>
            <a:ext cx="5410200" cy="609600"/>
          </a:xfrm>
          <a:custGeom>
            <a:avLst/>
            <a:gdLst/>
            <a:ahLst/>
            <a:cxnLst/>
            <a:rect l="l" t="t" r="r" b="b"/>
            <a:pathLst>
              <a:path w="5410200" h="609600">
                <a:moveTo>
                  <a:pt x="0" y="609600"/>
                </a:moveTo>
                <a:lnTo>
                  <a:pt x="5410200" y="609600"/>
                </a:lnTo>
                <a:lnTo>
                  <a:pt x="541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1867534"/>
            <a:ext cx="55372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IL</a:t>
            </a:r>
            <a:r>
              <a:rPr sz="2400" b="1" spc="-1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4800" y="1752600"/>
            <a:ext cx="2438400" cy="609600"/>
          </a:xfrm>
          <a:custGeom>
            <a:avLst/>
            <a:gdLst/>
            <a:ahLst/>
            <a:cxnLst/>
            <a:rect l="l" t="t" r="r" b="b"/>
            <a:pathLst>
              <a:path w="2438400" h="609600">
                <a:moveTo>
                  <a:pt x="0" y="609600"/>
                </a:moveTo>
                <a:lnTo>
                  <a:pt x="2438400" y="609600"/>
                </a:lnTo>
                <a:lnTo>
                  <a:pt x="2438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4800" y="1752600"/>
            <a:ext cx="2438400" cy="609600"/>
          </a:xfrm>
          <a:custGeom>
            <a:avLst/>
            <a:gdLst/>
            <a:ahLst/>
            <a:cxnLst/>
            <a:rect l="l" t="t" r="r" b="b"/>
            <a:pathLst>
              <a:path w="2438400" h="609600">
                <a:moveTo>
                  <a:pt x="0" y="609600"/>
                </a:moveTo>
                <a:lnTo>
                  <a:pt x="2438400" y="609600"/>
                </a:lnTo>
                <a:lnTo>
                  <a:pt x="2438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64994" y="1946275"/>
            <a:ext cx="30734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NP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32628" y="1927097"/>
            <a:ext cx="57658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b="1" spc="-15" dirty="0">
                <a:latin typeface="Arial"/>
                <a:cs typeface="Arial"/>
              </a:rPr>
              <a:t>f</a:t>
            </a:r>
            <a:r>
              <a:rPr sz="1600" b="1" spc="-5" dirty="0">
                <a:latin typeface="Arial"/>
                <a:cs typeface="Arial"/>
              </a:rPr>
              <a:t>fset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7375" y="5983223"/>
            <a:ext cx="55753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IF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7800" y="2362200"/>
            <a:ext cx="0" cy="1676400"/>
          </a:xfrm>
          <a:custGeom>
            <a:avLst/>
            <a:gdLst/>
            <a:ahLst/>
            <a:cxnLst/>
            <a:rect l="l" t="t" r="r" b="b"/>
            <a:pathLst>
              <a:path h="1676400">
                <a:moveTo>
                  <a:pt x="0" y="0"/>
                </a:moveTo>
                <a:lnTo>
                  <a:pt x="0" y="16764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47800" y="3995928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49300" y="44450"/>
                </a:lnTo>
                <a:lnTo>
                  <a:pt x="698500" y="44450"/>
                </a:lnTo>
                <a:lnTo>
                  <a:pt x="698500" y="31750"/>
                </a:lnTo>
                <a:lnTo>
                  <a:pt x="749300" y="31750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85800" y="44450"/>
                </a:lnTo>
                <a:lnTo>
                  <a:pt x="685800" y="31750"/>
                </a:lnTo>
                <a:close/>
              </a:path>
              <a:path w="762000" h="76200">
                <a:moveTo>
                  <a:pt x="749300" y="31750"/>
                </a:moveTo>
                <a:lnTo>
                  <a:pt x="698500" y="31750"/>
                </a:lnTo>
                <a:lnTo>
                  <a:pt x="698500" y="44450"/>
                </a:lnTo>
                <a:lnTo>
                  <a:pt x="749300" y="44450"/>
                </a:lnTo>
                <a:lnTo>
                  <a:pt x="762000" y="38100"/>
                </a:lnTo>
                <a:lnTo>
                  <a:pt x="7493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31975" y="2421635"/>
            <a:ext cx="2447925" cy="287020"/>
          </a:xfrm>
          <a:custGeom>
            <a:avLst/>
            <a:gdLst/>
            <a:ahLst/>
            <a:cxnLst/>
            <a:rect l="l" t="t" r="r" b="b"/>
            <a:pathLst>
              <a:path w="2447925" h="287019">
                <a:moveTo>
                  <a:pt x="2447544" y="0"/>
                </a:moveTo>
                <a:lnTo>
                  <a:pt x="2440278" y="38084"/>
                </a:lnTo>
                <a:lnTo>
                  <a:pt x="2419773" y="72305"/>
                </a:lnTo>
                <a:lnTo>
                  <a:pt x="2387965" y="101298"/>
                </a:lnTo>
                <a:lnTo>
                  <a:pt x="2346790" y="123698"/>
                </a:lnTo>
                <a:lnTo>
                  <a:pt x="2298186" y="138138"/>
                </a:lnTo>
                <a:lnTo>
                  <a:pt x="2244090" y="143255"/>
                </a:lnTo>
                <a:lnTo>
                  <a:pt x="1427226" y="143255"/>
                </a:lnTo>
                <a:lnTo>
                  <a:pt x="1373129" y="148373"/>
                </a:lnTo>
                <a:lnTo>
                  <a:pt x="1324525" y="162813"/>
                </a:lnTo>
                <a:lnTo>
                  <a:pt x="1283350" y="185213"/>
                </a:lnTo>
                <a:lnTo>
                  <a:pt x="1251542" y="214206"/>
                </a:lnTo>
                <a:lnTo>
                  <a:pt x="1231037" y="248427"/>
                </a:lnTo>
                <a:lnTo>
                  <a:pt x="1223772" y="286512"/>
                </a:lnTo>
                <a:lnTo>
                  <a:pt x="1216506" y="248427"/>
                </a:lnTo>
                <a:lnTo>
                  <a:pt x="1196001" y="214206"/>
                </a:lnTo>
                <a:lnTo>
                  <a:pt x="1164193" y="185213"/>
                </a:lnTo>
                <a:lnTo>
                  <a:pt x="1123018" y="162813"/>
                </a:lnTo>
                <a:lnTo>
                  <a:pt x="1074414" y="148373"/>
                </a:lnTo>
                <a:lnTo>
                  <a:pt x="1020318" y="143255"/>
                </a:lnTo>
                <a:lnTo>
                  <a:pt x="203454" y="143255"/>
                </a:lnTo>
                <a:lnTo>
                  <a:pt x="149357" y="138138"/>
                </a:lnTo>
                <a:lnTo>
                  <a:pt x="100753" y="123697"/>
                </a:lnTo>
                <a:lnTo>
                  <a:pt x="59578" y="101298"/>
                </a:lnTo>
                <a:lnTo>
                  <a:pt x="27770" y="72305"/>
                </a:lnTo>
                <a:lnTo>
                  <a:pt x="7265" y="38084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40708" y="2421635"/>
            <a:ext cx="2447925" cy="287020"/>
          </a:xfrm>
          <a:custGeom>
            <a:avLst/>
            <a:gdLst/>
            <a:ahLst/>
            <a:cxnLst/>
            <a:rect l="l" t="t" r="r" b="b"/>
            <a:pathLst>
              <a:path w="2447925" h="287019">
                <a:moveTo>
                  <a:pt x="2447543" y="0"/>
                </a:moveTo>
                <a:lnTo>
                  <a:pt x="2440278" y="38084"/>
                </a:lnTo>
                <a:lnTo>
                  <a:pt x="2419773" y="72305"/>
                </a:lnTo>
                <a:lnTo>
                  <a:pt x="2387965" y="101298"/>
                </a:lnTo>
                <a:lnTo>
                  <a:pt x="2346790" y="123698"/>
                </a:lnTo>
                <a:lnTo>
                  <a:pt x="2298186" y="138138"/>
                </a:lnTo>
                <a:lnTo>
                  <a:pt x="2244090" y="143255"/>
                </a:lnTo>
                <a:lnTo>
                  <a:pt x="1427226" y="143255"/>
                </a:lnTo>
                <a:lnTo>
                  <a:pt x="1373129" y="148373"/>
                </a:lnTo>
                <a:lnTo>
                  <a:pt x="1324525" y="162813"/>
                </a:lnTo>
                <a:lnTo>
                  <a:pt x="1283350" y="185213"/>
                </a:lnTo>
                <a:lnTo>
                  <a:pt x="1251542" y="214206"/>
                </a:lnTo>
                <a:lnTo>
                  <a:pt x="1231037" y="248427"/>
                </a:lnTo>
                <a:lnTo>
                  <a:pt x="1223771" y="286512"/>
                </a:lnTo>
                <a:lnTo>
                  <a:pt x="1216506" y="248427"/>
                </a:lnTo>
                <a:lnTo>
                  <a:pt x="1196001" y="214206"/>
                </a:lnTo>
                <a:lnTo>
                  <a:pt x="1164193" y="185213"/>
                </a:lnTo>
                <a:lnTo>
                  <a:pt x="1123018" y="162813"/>
                </a:lnTo>
                <a:lnTo>
                  <a:pt x="1074414" y="148373"/>
                </a:lnTo>
                <a:lnTo>
                  <a:pt x="1020317" y="143255"/>
                </a:lnTo>
                <a:lnTo>
                  <a:pt x="203453" y="143255"/>
                </a:lnTo>
                <a:lnTo>
                  <a:pt x="149357" y="138138"/>
                </a:lnTo>
                <a:lnTo>
                  <a:pt x="100753" y="123697"/>
                </a:lnTo>
                <a:lnTo>
                  <a:pt x="59578" y="101298"/>
                </a:lnTo>
                <a:lnTo>
                  <a:pt x="27770" y="72305"/>
                </a:lnTo>
                <a:lnTo>
                  <a:pt x="7265" y="38084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34102" y="2679572"/>
            <a:ext cx="36766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 Narrow"/>
                <a:cs typeface="Arial Narrow"/>
              </a:rPr>
              <a:t>k</a:t>
            </a:r>
            <a:r>
              <a:rPr sz="1600" b="1" spc="-90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bit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7722" y="2687573"/>
            <a:ext cx="1036319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 Narrow"/>
                <a:cs typeface="Arial Narrow"/>
              </a:rPr>
              <a:t>m-k</a:t>
            </a:r>
            <a:r>
              <a:rPr sz="1600" b="1" spc="-90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bit</a:t>
            </a:r>
            <a:endParaRPr sz="1600">
              <a:latin typeface="Arial Narrow"/>
              <a:cs typeface="Arial Narrow"/>
            </a:endParaRPr>
          </a:p>
          <a:p>
            <a:pPr marL="13970">
              <a:lnSpc>
                <a:spcPct val="100000"/>
              </a:lnSpc>
              <a:spcBef>
                <a:spcPts val="520"/>
              </a:spcBef>
            </a:pPr>
            <a:r>
              <a:rPr sz="1600" b="1" spc="-20" dirty="0">
                <a:latin typeface="Arial"/>
                <a:cs typeface="Arial"/>
              </a:rPr>
              <a:t>TabPagine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7077" y="5272785"/>
            <a:ext cx="47879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 Narrow"/>
                <a:cs typeface="Arial Narrow"/>
              </a:rPr>
              <a:t>f-k</a:t>
            </a:r>
            <a:r>
              <a:rPr sz="1600" b="1" spc="-80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bit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20667" y="5516879"/>
            <a:ext cx="2449195" cy="287020"/>
          </a:xfrm>
          <a:custGeom>
            <a:avLst/>
            <a:gdLst/>
            <a:ahLst/>
            <a:cxnLst/>
            <a:rect l="l" t="t" r="r" b="b"/>
            <a:pathLst>
              <a:path w="2449195" h="287020">
                <a:moveTo>
                  <a:pt x="2449068" y="286512"/>
                </a:moveTo>
                <a:lnTo>
                  <a:pt x="2441802" y="248427"/>
                </a:lnTo>
                <a:lnTo>
                  <a:pt x="2421297" y="214206"/>
                </a:lnTo>
                <a:lnTo>
                  <a:pt x="2389489" y="185213"/>
                </a:lnTo>
                <a:lnTo>
                  <a:pt x="2348314" y="162814"/>
                </a:lnTo>
                <a:lnTo>
                  <a:pt x="2299710" y="148373"/>
                </a:lnTo>
                <a:lnTo>
                  <a:pt x="2245614" y="143256"/>
                </a:lnTo>
                <a:lnTo>
                  <a:pt x="1427988" y="143256"/>
                </a:lnTo>
                <a:lnTo>
                  <a:pt x="1373891" y="138138"/>
                </a:lnTo>
                <a:lnTo>
                  <a:pt x="1325287" y="123698"/>
                </a:lnTo>
                <a:lnTo>
                  <a:pt x="1284112" y="101298"/>
                </a:lnTo>
                <a:lnTo>
                  <a:pt x="1252304" y="72305"/>
                </a:lnTo>
                <a:lnTo>
                  <a:pt x="1231799" y="38084"/>
                </a:lnTo>
                <a:lnTo>
                  <a:pt x="1224534" y="0"/>
                </a:lnTo>
                <a:lnTo>
                  <a:pt x="1217268" y="38084"/>
                </a:lnTo>
                <a:lnTo>
                  <a:pt x="1196763" y="72305"/>
                </a:lnTo>
                <a:lnTo>
                  <a:pt x="1164955" y="101298"/>
                </a:lnTo>
                <a:lnTo>
                  <a:pt x="1123780" y="123698"/>
                </a:lnTo>
                <a:lnTo>
                  <a:pt x="1075176" y="138138"/>
                </a:lnTo>
                <a:lnTo>
                  <a:pt x="1021080" y="143256"/>
                </a:lnTo>
                <a:lnTo>
                  <a:pt x="203454" y="143256"/>
                </a:lnTo>
                <a:lnTo>
                  <a:pt x="149357" y="148373"/>
                </a:lnTo>
                <a:lnTo>
                  <a:pt x="100753" y="162814"/>
                </a:lnTo>
                <a:lnTo>
                  <a:pt x="59578" y="185213"/>
                </a:lnTo>
                <a:lnTo>
                  <a:pt x="27770" y="214206"/>
                </a:lnTo>
                <a:lnTo>
                  <a:pt x="7265" y="248427"/>
                </a:lnTo>
                <a:lnTo>
                  <a:pt x="0" y="28651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00215" y="5516879"/>
            <a:ext cx="2449195" cy="287020"/>
          </a:xfrm>
          <a:custGeom>
            <a:avLst/>
            <a:gdLst/>
            <a:ahLst/>
            <a:cxnLst/>
            <a:rect l="l" t="t" r="r" b="b"/>
            <a:pathLst>
              <a:path w="2449195" h="287020">
                <a:moveTo>
                  <a:pt x="2449067" y="286512"/>
                </a:moveTo>
                <a:lnTo>
                  <a:pt x="2441802" y="248427"/>
                </a:lnTo>
                <a:lnTo>
                  <a:pt x="2421297" y="214206"/>
                </a:lnTo>
                <a:lnTo>
                  <a:pt x="2389489" y="185213"/>
                </a:lnTo>
                <a:lnTo>
                  <a:pt x="2348314" y="162814"/>
                </a:lnTo>
                <a:lnTo>
                  <a:pt x="2299710" y="148373"/>
                </a:lnTo>
                <a:lnTo>
                  <a:pt x="2245614" y="143256"/>
                </a:lnTo>
                <a:lnTo>
                  <a:pt x="1427988" y="143256"/>
                </a:lnTo>
                <a:lnTo>
                  <a:pt x="1373891" y="138138"/>
                </a:lnTo>
                <a:lnTo>
                  <a:pt x="1325287" y="123698"/>
                </a:lnTo>
                <a:lnTo>
                  <a:pt x="1284112" y="101298"/>
                </a:lnTo>
                <a:lnTo>
                  <a:pt x="1252304" y="72305"/>
                </a:lnTo>
                <a:lnTo>
                  <a:pt x="1231799" y="38084"/>
                </a:lnTo>
                <a:lnTo>
                  <a:pt x="1224534" y="0"/>
                </a:lnTo>
                <a:lnTo>
                  <a:pt x="1217268" y="38084"/>
                </a:lnTo>
                <a:lnTo>
                  <a:pt x="1196763" y="72305"/>
                </a:lnTo>
                <a:lnTo>
                  <a:pt x="1164955" y="101298"/>
                </a:lnTo>
                <a:lnTo>
                  <a:pt x="1123780" y="123698"/>
                </a:lnTo>
                <a:lnTo>
                  <a:pt x="1075176" y="138138"/>
                </a:lnTo>
                <a:lnTo>
                  <a:pt x="1021080" y="143256"/>
                </a:lnTo>
                <a:lnTo>
                  <a:pt x="203454" y="143256"/>
                </a:lnTo>
                <a:lnTo>
                  <a:pt x="149357" y="148373"/>
                </a:lnTo>
                <a:lnTo>
                  <a:pt x="100753" y="162814"/>
                </a:lnTo>
                <a:lnTo>
                  <a:pt x="59578" y="185213"/>
                </a:lnTo>
                <a:lnTo>
                  <a:pt x="27770" y="214206"/>
                </a:lnTo>
                <a:lnTo>
                  <a:pt x="7265" y="248427"/>
                </a:lnTo>
                <a:lnTo>
                  <a:pt x="0" y="28651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311008" y="5272785"/>
            <a:ext cx="36766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 Narrow"/>
                <a:cs typeface="Arial Narrow"/>
              </a:rPr>
              <a:t>k</a:t>
            </a:r>
            <a:r>
              <a:rPr sz="1600" b="1" spc="-95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bit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84034" y="1929129"/>
            <a:ext cx="164782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26845" algn="l"/>
              </a:tabLst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sig</a:t>
            </a:r>
            <a:r>
              <a:rPr sz="1800" b="1" spc="5" dirty="0">
                <a:solidFill>
                  <a:srgbClr val="333399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if</a:t>
            </a:r>
            <a:r>
              <a:rPr sz="1800" b="1" spc="5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t</a:t>
            </a:r>
            <a:r>
              <a:rPr sz="1800" b="1" spc="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800" b="1" spc="-50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	</a:t>
            </a:r>
            <a:r>
              <a:rPr sz="1800" b="1" spc="15" dirty="0">
                <a:solidFill>
                  <a:srgbClr val="333399"/>
                </a:solidFill>
                <a:latin typeface="Arial"/>
                <a:cs typeface="Arial"/>
              </a:rPr>
              <a:t>di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84034" y="1654428"/>
            <a:ext cx="2008505" cy="564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25" algn="r">
              <a:lnSpc>
                <a:spcPct val="100000"/>
              </a:lnSpc>
              <a:tabLst>
                <a:tab pos="494665" algn="l"/>
                <a:tab pos="1127125" algn="l"/>
                <a:tab pos="1633855" algn="l"/>
              </a:tabLst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gli	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m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-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k	b</a:t>
            </a:r>
            <a:r>
              <a:rPr sz="1800" b="1" spc="5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t	più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84034" y="2203450"/>
            <a:ext cx="120269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2105" algn="l"/>
                <a:tab pos="589915" algn="l"/>
                <a:tab pos="908685" algn="l"/>
              </a:tabLst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e	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i	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k	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bit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84034" y="2477770"/>
            <a:ext cx="128016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significativi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1317" y="2203450"/>
            <a:ext cx="635635" cy="564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 marR="5080" indent="-62865">
              <a:lnSpc>
                <a:spcPct val="100000"/>
              </a:lnSpc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m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no  so</a:t>
            </a:r>
            <a:r>
              <a:rPr sz="1800" b="1" spc="5" dirty="0">
                <a:solidFill>
                  <a:srgbClr val="333399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84034" y="2752090"/>
            <a:ext cx="2002789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quoziente 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1800" b="1" spc="1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resto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84034" y="3026664"/>
            <a:ext cx="2002789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00125" algn="l"/>
              </a:tabLst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del</a:t>
            </a:r>
            <a:r>
              <a:rPr sz="1800" b="1" spc="5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	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1800" b="1" spc="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800" b="1" spc="-50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1800" b="1" spc="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si</a:t>
            </a:r>
            <a:r>
              <a:rPr sz="1800" b="1" spc="5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00855" y="5899403"/>
            <a:ext cx="2514600" cy="609600"/>
          </a:xfrm>
          <a:custGeom>
            <a:avLst/>
            <a:gdLst/>
            <a:ahLst/>
            <a:cxnLst/>
            <a:rect l="l" t="t" r="r" b="b"/>
            <a:pathLst>
              <a:path w="2514600" h="609600">
                <a:moveTo>
                  <a:pt x="0" y="609600"/>
                </a:moveTo>
                <a:lnTo>
                  <a:pt x="2514600" y="609600"/>
                </a:lnTo>
                <a:lnTo>
                  <a:pt x="25146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00855" y="5899403"/>
            <a:ext cx="4951730" cy="609600"/>
          </a:xfrm>
          <a:custGeom>
            <a:avLst/>
            <a:gdLst/>
            <a:ahLst/>
            <a:cxnLst/>
            <a:rect l="l" t="t" r="r" b="b"/>
            <a:pathLst>
              <a:path w="4951730" h="609600">
                <a:moveTo>
                  <a:pt x="0" y="609600"/>
                </a:moveTo>
                <a:lnTo>
                  <a:pt x="4951476" y="609600"/>
                </a:lnTo>
                <a:lnTo>
                  <a:pt x="4951476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15455" y="5899403"/>
            <a:ext cx="2437130" cy="609600"/>
          </a:xfrm>
          <a:custGeom>
            <a:avLst/>
            <a:gdLst/>
            <a:ahLst/>
            <a:cxnLst/>
            <a:rect l="l" t="t" r="r" b="b"/>
            <a:pathLst>
              <a:path w="2437129" h="609600">
                <a:moveTo>
                  <a:pt x="0" y="609600"/>
                </a:moveTo>
                <a:lnTo>
                  <a:pt x="2436876" y="609600"/>
                </a:lnTo>
                <a:lnTo>
                  <a:pt x="2436876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15455" y="5899403"/>
            <a:ext cx="2437130" cy="609600"/>
          </a:xfrm>
          <a:custGeom>
            <a:avLst/>
            <a:gdLst/>
            <a:ahLst/>
            <a:cxnLst/>
            <a:rect l="l" t="t" r="r" b="b"/>
            <a:pathLst>
              <a:path w="2437129" h="609600">
                <a:moveTo>
                  <a:pt x="0" y="609600"/>
                </a:moveTo>
                <a:lnTo>
                  <a:pt x="2436876" y="609600"/>
                </a:lnTo>
                <a:lnTo>
                  <a:pt x="2436876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43067" y="2391029"/>
            <a:ext cx="1986914" cy="3508375"/>
          </a:xfrm>
          <a:custGeom>
            <a:avLst/>
            <a:gdLst/>
            <a:ahLst/>
            <a:cxnLst/>
            <a:rect l="l" t="t" r="r" b="b"/>
            <a:pathLst>
              <a:path w="1986915" h="3508375">
                <a:moveTo>
                  <a:pt x="1943816" y="3445151"/>
                </a:moveTo>
                <a:lnTo>
                  <a:pt x="1916176" y="3460788"/>
                </a:lnTo>
                <a:lnTo>
                  <a:pt x="1986788" y="3508375"/>
                </a:lnTo>
                <a:lnTo>
                  <a:pt x="1984142" y="3456241"/>
                </a:lnTo>
                <a:lnTo>
                  <a:pt x="1950085" y="3456241"/>
                </a:lnTo>
                <a:lnTo>
                  <a:pt x="1943816" y="3445151"/>
                </a:lnTo>
                <a:close/>
              </a:path>
              <a:path w="1986915" h="3508375">
                <a:moveTo>
                  <a:pt x="1954864" y="3438901"/>
                </a:moveTo>
                <a:lnTo>
                  <a:pt x="1943816" y="3445151"/>
                </a:lnTo>
                <a:lnTo>
                  <a:pt x="1950085" y="3456241"/>
                </a:lnTo>
                <a:lnTo>
                  <a:pt x="1961134" y="3449993"/>
                </a:lnTo>
                <a:lnTo>
                  <a:pt x="1954864" y="3438901"/>
                </a:lnTo>
                <a:close/>
              </a:path>
              <a:path w="1986915" h="3508375">
                <a:moveTo>
                  <a:pt x="1982470" y="3423285"/>
                </a:moveTo>
                <a:lnTo>
                  <a:pt x="1954864" y="3438901"/>
                </a:lnTo>
                <a:lnTo>
                  <a:pt x="1961134" y="3449993"/>
                </a:lnTo>
                <a:lnTo>
                  <a:pt x="1950085" y="3456241"/>
                </a:lnTo>
                <a:lnTo>
                  <a:pt x="1984142" y="3456241"/>
                </a:lnTo>
                <a:lnTo>
                  <a:pt x="1982470" y="3423285"/>
                </a:lnTo>
                <a:close/>
              </a:path>
              <a:path w="1986915" h="3508375">
                <a:moveTo>
                  <a:pt x="11176" y="0"/>
                </a:moveTo>
                <a:lnTo>
                  <a:pt x="0" y="6350"/>
                </a:lnTo>
                <a:lnTo>
                  <a:pt x="1943816" y="3445151"/>
                </a:lnTo>
                <a:lnTo>
                  <a:pt x="1954864" y="3438901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2205227" y="3348228"/>
          <a:ext cx="2276855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/>
                <a:gridCol w="1219200"/>
                <a:gridCol w="829055"/>
              </a:tblGrid>
              <a:tr h="152400"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781"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25908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9822">
                <a:tc rowSpan="2">
                  <a:txBody>
                    <a:bodyPr/>
                    <a:lstStyle/>
                    <a:p>
                      <a:pPr marL="39370">
                        <a:lnSpc>
                          <a:spcPts val="122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25908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09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25908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rowSpan="12"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5636"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T w="914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4448555" y="4070603"/>
            <a:ext cx="76200" cy="1828800"/>
          </a:xfrm>
          <a:custGeom>
            <a:avLst/>
            <a:gdLst/>
            <a:ahLst/>
            <a:cxnLst/>
            <a:rect l="l" t="t" r="r" b="b"/>
            <a:pathLst>
              <a:path w="76200" h="1828800">
                <a:moveTo>
                  <a:pt x="31750" y="1752600"/>
                </a:moveTo>
                <a:lnTo>
                  <a:pt x="0" y="1752600"/>
                </a:lnTo>
                <a:lnTo>
                  <a:pt x="38100" y="1828800"/>
                </a:lnTo>
                <a:lnTo>
                  <a:pt x="69850" y="1765300"/>
                </a:lnTo>
                <a:lnTo>
                  <a:pt x="31750" y="1765300"/>
                </a:lnTo>
                <a:lnTo>
                  <a:pt x="31750" y="1752600"/>
                </a:lnTo>
                <a:close/>
              </a:path>
              <a:path w="76200" h="1828800">
                <a:moveTo>
                  <a:pt x="44450" y="0"/>
                </a:moveTo>
                <a:lnTo>
                  <a:pt x="31750" y="0"/>
                </a:lnTo>
                <a:lnTo>
                  <a:pt x="31750" y="1765300"/>
                </a:lnTo>
                <a:lnTo>
                  <a:pt x="44450" y="1765300"/>
                </a:lnTo>
                <a:lnTo>
                  <a:pt x="44450" y="0"/>
                </a:lnTo>
                <a:close/>
              </a:path>
              <a:path w="76200" h="1828800">
                <a:moveTo>
                  <a:pt x="76200" y="1752600"/>
                </a:moveTo>
                <a:lnTo>
                  <a:pt x="44450" y="1752600"/>
                </a:lnTo>
                <a:lnTo>
                  <a:pt x="44450" y="1765300"/>
                </a:lnTo>
                <a:lnTo>
                  <a:pt x="69850" y="1765300"/>
                </a:lnTo>
                <a:lnTo>
                  <a:pt x="76200" y="1752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73497" y="6093663"/>
            <a:ext cx="29591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NF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32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233031" y="6074765"/>
            <a:ext cx="57658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b="1" spc="-15" dirty="0">
                <a:latin typeface="Arial"/>
                <a:cs typeface="Arial"/>
              </a:rPr>
              <a:t>f</a:t>
            </a:r>
            <a:r>
              <a:rPr sz="1600" b="1" spc="-5" dirty="0">
                <a:latin typeface="Arial"/>
                <a:cs typeface="Arial"/>
              </a:rPr>
              <a:t>fset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11771" y="3300984"/>
            <a:ext cx="2146935" cy="139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ct val="100000"/>
              </a:lnSpc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1800" b="1" i="1" spc="-5" dirty="0">
                <a:solidFill>
                  <a:srgbClr val="333399"/>
                </a:solidFill>
                <a:latin typeface="Arial"/>
                <a:cs typeface="Arial"/>
              </a:rPr>
              <a:t>2^k</a:t>
            </a:r>
            <a:r>
              <a:rPr sz="1800" b="1" i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333399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...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e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ottenere  2^k * NF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+ O 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basta 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giustapporre i</a:t>
            </a:r>
            <a:r>
              <a:rPr sz="1800" b="1" spc="-1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bit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0" name="Audio 3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50"/>
    </mc:Choice>
    <mc:Fallback xmlns="">
      <p:transition spd="slow" advTm="83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715" y="609600"/>
            <a:ext cx="5254752" cy="5804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43150" algn="l"/>
                <a:tab pos="8546465" algn="l"/>
              </a:tabLst>
            </a:pPr>
            <a:r>
              <a:rPr dirty="0"/>
              <a:t> 	</a:t>
            </a:r>
            <a:r>
              <a:rPr spc="-5" dirty="0"/>
              <a:t>ESEMPIO DI</a:t>
            </a:r>
            <a:r>
              <a:rPr spc="-45" dirty="0"/>
              <a:t> </a:t>
            </a:r>
            <a:r>
              <a:rPr spc="-5" dirty="0"/>
              <a:t>TRADUZIONE	</a:t>
            </a:r>
          </a:p>
        </p:txBody>
      </p:sp>
      <p:sp>
        <p:nvSpPr>
          <p:cNvPr id="4" name="object 4"/>
          <p:cNvSpPr/>
          <p:nvPr/>
        </p:nvSpPr>
        <p:spPr>
          <a:xfrm>
            <a:off x="2626614" y="4344161"/>
            <a:ext cx="609600" cy="228600"/>
          </a:xfrm>
          <a:custGeom>
            <a:avLst/>
            <a:gdLst/>
            <a:ahLst/>
            <a:cxnLst/>
            <a:rect l="l" t="t" r="r" b="b"/>
            <a:pathLst>
              <a:path w="609600" h="228600">
                <a:moveTo>
                  <a:pt x="0" y="228600"/>
                </a:moveTo>
                <a:lnTo>
                  <a:pt x="609600" y="228600"/>
                </a:lnTo>
                <a:lnTo>
                  <a:pt x="609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2697" y="915161"/>
            <a:ext cx="609600" cy="228600"/>
          </a:xfrm>
          <a:custGeom>
            <a:avLst/>
            <a:gdLst/>
            <a:ahLst/>
            <a:cxnLst/>
            <a:rect l="l" t="t" r="r" b="b"/>
            <a:pathLst>
              <a:path w="609600" h="228600">
                <a:moveTo>
                  <a:pt x="0" y="228600"/>
                </a:moveTo>
                <a:lnTo>
                  <a:pt x="609600" y="228600"/>
                </a:lnTo>
                <a:lnTo>
                  <a:pt x="609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6014" y="5881878"/>
            <a:ext cx="2286000" cy="228600"/>
          </a:xfrm>
          <a:custGeom>
            <a:avLst/>
            <a:gdLst/>
            <a:ahLst/>
            <a:cxnLst/>
            <a:rect l="l" t="t" r="r" b="b"/>
            <a:pathLst>
              <a:path w="2286000" h="228600">
                <a:moveTo>
                  <a:pt x="0" y="228600"/>
                </a:moveTo>
                <a:lnTo>
                  <a:pt x="2286000" y="228600"/>
                </a:lnTo>
                <a:lnTo>
                  <a:pt x="2286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8956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0585" y="915161"/>
            <a:ext cx="2286000" cy="228600"/>
          </a:xfrm>
          <a:custGeom>
            <a:avLst/>
            <a:gdLst/>
            <a:ahLst/>
            <a:cxnLst/>
            <a:rect l="l" t="t" r="r" b="b"/>
            <a:pathLst>
              <a:path w="2286000" h="228600">
                <a:moveTo>
                  <a:pt x="0" y="228600"/>
                </a:moveTo>
                <a:lnTo>
                  <a:pt x="2286000" y="228600"/>
                </a:lnTo>
                <a:lnTo>
                  <a:pt x="2286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8956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32728" y="933577"/>
            <a:ext cx="3073400" cy="522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8196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/ </a:t>
            </a:r>
            <a:r>
              <a:rPr sz="1800" spc="-10" dirty="0">
                <a:solidFill>
                  <a:srgbClr val="333399"/>
                </a:solidFill>
                <a:latin typeface="Arial"/>
                <a:cs typeface="Arial"/>
              </a:rPr>
              <a:t>4096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2, con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resto</a:t>
            </a:r>
            <a:r>
              <a:rPr sz="18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4,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binario</a:t>
            </a:r>
            <a:r>
              <a:rPr sz="1800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è: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latin typeface="Arial"/>
                <a:cs typeface="Arial"/>
              </a:rPr>
              <a:t>0010</a:t>
            </a:r>
            <a:r>
              <a:rPr sz="1800" spc="-5" dirty="0">
                <a:solidFill>
                  <a:srgbClr val="00CC99"/>
                </a:solidFill>
                <a:latin typeface="Arial"/>
                <a:cs typeface="Arial"/>
              </a:rPr>
              <a:t>000000000100</a:t>
            </a:r>
            <a:r>
              <a:rPr sz="1800" spc="-45" dirty="0">
                <a:solidFill>
                  <a:srgbClr val="00CC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/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1000000000000</a:t>
            </a:r>
            <a:r>
              <a:rPr sz="1800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marL="506730"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0010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con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resto</a:t>
            </a:r>
            <a:r>
              <a:rPr sz="1800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CC99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questo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caso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la pagina</a:t>
            </a:r>
            <a:r>
              <a:rPr sz="1800" spc="-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0010  (cioè 2) è presente e si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trova 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nel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frame 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110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(cioè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6),</a:t>
            </a:r>
            <a:r>
              <a:rPr sz="18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allora: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IndFis</a:t>
            </a:r>
            <a:r>
              <a:rPr sz="1800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marL="518159" algn="ctr">
              <a:lnSpc>
                <a:spcPct val="100000"/>
              </a:lnSpc>
              <a:spcBef>
                <a:spcPts val="1075"/>
              </a:spcBef>
            </a:pP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110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*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  <a:spcBef>
                <a:spcPts val="1075"/>
              </a:spcBef>
            </a:pP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1000000000000</a:t>
            </a:r>
            <a:r>
              <a:rPr sz="1800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110</a:t>
            </a:r>
            <a:r>
              <a:rPr sz="1800" spc="-15" dirty="0">
                <a:solidFill>
                  <a:srgbClr val="00CC99"/>
                </a:solidFill>
                <a:latin typeface="Arial"/>
                <a:cs typeface="Arial"/>
              </a:rPr>
              <a:t>000000000000</a:t>
            </a:r>
            <a:r>
              <a:rPr sz="1800" spc="-30" dirty="0">
                <a:solidFill>
                  <a:srgbClr val="00CC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 marL="579755" algn="ctr">
              <a:lnSpc>
                <a:spcPct val="100000"/>
              </a:lnSpc>
              <a:spcBef>
                <a:spcPts val="1075"/>
              </a:spcBef>
            </a:pPr>
            <a:r>
              <a:rPr sz="1800" spc="-5" dirty="0">
                <a:solidFill>
                  <a:srgbClr val="00CC99"/>
                </a:solidFill>
                <a:latin typeface="Arial"/>
                <a:cs typeface="Arial"/>
              </a:rPr>
              <a:t>100</a:t>
            </a:r>
            <a:r>
              <a:rPr sz="1800" spc="-90" dirty="0">
                <a:solidFill>
                  <a:srgbClr val="00CC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110</a:t>
            </a:r>
            <a:r>
              <a:rPr sz="1800" spc="-15" dirty="0">
                <a:solidFill>
                  <a:srgbClr val="00CC99"/>
                </a:solidFill>
                <a:latin typeface="Arial"/>
                <a:cs typeface="Arial"/>
              </a:rPr>
              <a:t>000000000100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33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04"/>
    </mc:Choice>
    <mc:Fallback xmlns="">
      <p:transition spd="slow" advTm="189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49133" y="6594856"/>
            <a:ext cx="14655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i="1" dirty="0">
                <a:solidFill>
                  <a:srgbClr val="3333CC"/>
                </a:solidFill>
                <a:latin typeface="Arial"/>
                <a:cs typeface="Arial"/>
              </a:rPr>
              <a:t>Sistemi Operativi</a:t>
            </a:r>
            <a:r>
              <a:rPr sz="1400" i="1" spc="-15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800225" algn="l"/>
                <a:tab pos="8546465" algn="l"/>
              </a:tabLst>
            </a:pPr>
            <a:r>
              <a:rPr dirty="0"/>
              <a:t> 	</a:t>
            </a:r>
            <a:r>
              <a:rPr spc="-5" dirty="0"/>
              <a:t>TRATTAMENTO DEI PAGE</a:t>
            </a:r>
            <a:r>
              <a:rPr spc="-30" dirty="0"/>
              <a:t> </a:t>
            </a:r>
            <a:r>
              <a:rPr spc="-5" dirty="0"/>
              <a:t>FAULT	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731139"/>
            <a:ext cx="8416925" cy="5655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6350" indent="-457200" algn="just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solo 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sottoinsieme delle pagine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è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presente in memoria,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può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verificare un accesso ad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non caricata: in questo caso  la MMU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genera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trap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tipo “page</a:t>
            </a:r>
            <a:r>
              <a:rPr sz="2000" b="1" spc="-1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fault”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Nel caso 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verifichi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trap(page fault)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sistema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operativo</a:t>
            </a:r>
            <a:r>
              <a:rPr sz="2000" b="1" spc="-1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deve: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95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cercare  un frame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libero in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RAM:  se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non  c’è,  scegliere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(con</a:t>
            </a:r>
            <a:r>
              <a:rPr sz="2000" b="1" spc="4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algoritmo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rimpiazzamento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) una pagina</a:t>
            </a:r>
            <a:r>
              <a:rPr sz="2000" b="1" spc="-1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“vittima”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00"/>
              </a:spcBef>
              <a:buAutoNum type="arabicParenR" startAt="2"/>
              <a:tabLst>
                <a:tab pos="469265" algn="l"/>
                <a:tab pos="469900" algn="l"/>
                <a:tab pos="892175" algn="l"/>
                <a:tab pos="2357120" algn="l"/>
                <a:tab pos="3397885" algn="l"/>
                <a:tab pos="4804410" algn="l"/>
                <a:tab pos="5873115" algn="l"/>
                <a:tab pos="6223635" algn="l"/>
                <a:tab pos="7179309" algn="l"/>
                <a:tab pos="819150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	ne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io	(pa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od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fi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	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is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to	al	d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sco),	s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are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“vittima” su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disco</a:t>
            </a:r>
            <a:endParaRPr sz="2000">
              <a:latin typeface="Arial"/>
              <a:cs typeface="Arial"/>
            </a:endParaRPr>
          </a:p>
          <a:p>
            <a:pPr marL="469900" marR="5715" indent="-457200" algn="just">
              <a:lnSpc>
                <a:spcPct val="100000"/>
              </a:lnSpc>
              <a:spcBef>
                <a:spcPts val="1200"/>
              </a:spcBef>
              <a:buAutoNum type="arabicParenR" startAt="3"/>
              <a:tabLst>
                <a:tab pos="46990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caricare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pagina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ha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causato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fault da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disco a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(nel frame libero); mentre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viene (salvata e) caricata,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la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CPU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può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essere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ad 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altro processo;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frame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selezionato 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va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etichettato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busy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modo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non venga scelto di nuovo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come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vittima</a:t>
            </a:r>
            <a:endParaRPr sz="20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1200"/>
              </a:spcBef>
              <a:buAutoNum type="arabicParenR" startAt="3"/>
              <a:tabLst>
                <a:tab pos="46990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Quando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l’interruzione da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disco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dice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pagina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è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caricata,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aggiornare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tabella delle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(Present =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1,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Frame =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frame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in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cui si è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caricata 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pagina) 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rimette 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 pronto,</a:t>
            </a:r>
            <a:r>
              <a:rPr sz="2000" b="1" spc="1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quando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143" y="6371132"/>
            <a:ext cx="827024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7" baseline="-32407" dirty="0">
                <a:solidFill>
                  <a:srgbClr val="3333CC"/>
                </a:solidFill>
                <a:latin typeface="Arial"/>
                <a:cs typeface="Arial"/>
              </a:rPr>
              <a:t>Pag. </a:t>
            </a:r>
            <a:r>
              <a:rPr sz="1800" spc="-37" baseline="-32407" dirty="0">
                <a:solidFill>
                  <a:srgbClr val="3333CC"/>
                </a:solidFill>
                <a:latin typeface="Arial"/>
                <a:cs typeface="Arial"/>
              </a:rPr>
              <a:t>34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girerà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eseguirà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nuovo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l’istruzione 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ha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causato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page</a:t>
            </a:r>
            <a:r>
              <a:rPr sz="2000" b="1" i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fault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93"/>
    </mc:Choice>
    <mc:Fallback xmlns="">
      <p:transition spd="slow" advTm="132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57526" y="53975"/>
            <a:ext cx="4932680" cy="748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u="none" spc="-5" dirty="0"/>
              <a:t>SPOSTAMENTO DELLE</a:t>
            </a:r>
            <a:r>
              <a:rPr u="none" spc="-25" dirty="0"/>
              <a:t> </a:t>
            </a:r>
            <a:r>
              <a:rPr u="none" spc="-5" dirty="0"/>
              <a:t>PAGINE</a:t>
            </a:r>
          </a:p>
          <a:p>
            <a:pPr algn="ctr">
              <a:lnSpc>
                <a:spcPct val="100000"/>
              </a:lnSpc>
            </a:pPr>
            <a:r>
              <a:rPr u="none" spc="-5" dirty="0"/>
              <a:t>DA DISCO A RAM </a:t>
            </a:r>
            <a:r>
              <a:rPr u="none" dirty="0"/>
              <a:t>(E</a:t>
            </a:r>
            <a:r>
              <a:rPr u="none" spc="-25" dirty="0"/>
              <a:t> </a:t>
            </a:r>
            <a:r>
              <a:rPr u="none" spc="-5" dirty="0"/>
              <a:t>VICEVERSA)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35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6542" y="703960"/>
            <a:ext cx="8417560" cy="596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Quando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viene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creato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processo,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viene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allocato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per la sua  immagine sulla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backing store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(disco),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poi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le pagine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vengono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caricate  in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secondo</a:t>
            </a:r>
            <a:r>
              <a:rPr sz="2000" b="1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necessità.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Le operazioni di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swap-in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(caricamento) delle pagine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avvengono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(1)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su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richiesta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(demand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paging) durante l’esecuzione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processo,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cioè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in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seguito ad un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page fault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, ed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eventualmente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(2)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durante una fase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pre-paging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attivata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dal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sistema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operativo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prima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rendere running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(occorre fare una previsione di quale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working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set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quel momento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sua</a:t>
            </a:r>
            <a:r>
              <a:rPr sz="20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esecuzione).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Le operazioni di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swap-out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(copia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 disco)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 avvengono quando 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liberare spazio 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nuove pagine  (rimpiazzamento delle pagine).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Conviene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mantenere traccia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bit  (dirty bit)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quali pagine sono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state effettivamente modificate  dall’ultimo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caricamento, e al momento del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rimpiazzamento copiare 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su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disco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rimpiazzata solo se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suo dirty bit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vale</a:t>
            </a:r>
            <a:r>
              <a:rPr sz="2000" b="1" spc="-1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endParaRPr sz="2000">
              <a:latin typeface="Arial"/>
              <a:cs typeface="Arial"/>
            </a:endParaRPr>
          </a:p>
          <a:p>
            <a:pPr marL="12700" marR="6350" algn="just">
              <a:lnSpc>
                <a:spcPct val="100000"/>
              </a:lnSpc>
              <a:spcBef>
                <a:spcPts val="1195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scelta 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rimpiazzare viene fatta da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algoritmo </a:t>
            </a:r>
            <a:r>
              <a:rPr sz="2000" b="1" i="1" spc="-15" dirty="0">
                <a:solidFill>
                  <a:srgbClr val="333399"/>
                </a:solidFill>
                <a:latin typeface="Arial"/>
                <a:cs typeface="Arial"/>
              </a:rPr>
              <a:t>di 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rimpiazzamento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: idealmente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vorrebbe l’algoritmo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minimizza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il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numero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page</a:t>
            </a:r>
            <a:r>
              <a:rPr sz="2000" b="1" spc="-1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fault.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304"/>
    </mc:Choice>
    <mc:Fallback xmlns="">
      <p:transition spd="slow" advTm="149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46860" algn="l"/>
                <a:tab pos="8546465" algn="l"/>
              </a:tabLst>
            </a:pPr>
            <a:r>
              <a:rPr dirty="0"/>
              <a:t> 	IL </a:t>
            </a:r>
            <a:r>
              <a:rPr spc="-5" dirty="0"/>
              <a:t>RIMPIAZZAMENTO DELLE</a:t>
            </a:r>
            <a:r>
              <a:rPr spc="-55" dirty="0"/>
              <a:t> </a:t>
            </a:r>
            <a:r>
              <a:rPr dirty="0"/>
              <a:t>PAGINE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36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496061"/>
            <a:ext cx="8416925" cy="594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553720" algn="l"/>
                <a:tab pos="1277620" algn="l"/>
                <a:tab pos="1632585" algn="l"/>
                <a:tab pos="2750185" algn="l"/>
                <a:tab pos="3487420" algn="l"/>
                <a:tab pos="4237990" algn="l"/>
                <a:tab pos="4591050" algn="l"/>
                <a:tab pos="5342890" algn="l"/>
                <a:tab pos="6208395" algn="l"/>
                <a:tab pos="6804659" algn="l"/>
                <a:tab pos="742950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Nel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aso	si	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erifichi	p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ge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aul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,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MM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	causa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	trap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acen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  intervenire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sistema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operativo 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quale</a:t>
            </a:r>
            <a:r>
              <a:rPr sz="2000" b="1" spc="-11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deve:</a:t>
            </a:r>
            <a:endParaRPr sz="20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  <a:spcBef>
                <a:spcPts val="1200"/>
              </a:spcBef>
            </a:pP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-</a:t>
            </a: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scegliere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frame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libero 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cui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caricare la pagina   </a:t>
            </a:r>
            <a:r>
              <a:rPr sz="2000" b="1" spc="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(eventualmente</a:t>
            </a:r>
            <a:endParaRPr sz="2000">
              <a:latin typeface="Arial"/>
              <a:cs typeface="Arial"/>
            </a:endParaRPr>
          </a:p>
          <a:p>
            <a:pPr marL="306705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facendo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swap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out di un’altra</a:t>
            </a:r>
            <a:r>
              <a:rPr sz="2000" b="1" spc="-1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pagina)</a:t>
            </a:r>
            <a:endParaRPr sz="2000">
              <a:latin typeface="Arial"/>
              <a:cs typeface="Arial"/>
            </a:endParaRPr>
          </a:p>
          <a:p>
            <a:pPr marL="306705" marR="6350" indent="-104139" algn="just">
              <a:lnSpc>
                <a:spcPct val="100000"/>
              </a:lnSpc>
              <a:spcBef>
                <a:spcPts val="1200"/>
              </a:spcBef>
            </a:pP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-</a:t>
            </a:r>
            <a:r>
              <a:rPr sz="2000" b="1" spc="20" dirty="0">
                <a:solidFill>
                  <a:srgbClr val="333399"/>
                </a:solidFill>
                <a:latin typeface="Arial"/>
                <a:cs typeface="Arial"/>
              </a:rPr>
              <a:t>leggere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 disco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pagina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caricarla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frame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libero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(occorrerà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mantenere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una tabella simile alla tabella delle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indica  dove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trova 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su</a:t>
            </a:r>
            <a:r>
              <a:rPr sz="20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disco)</a:t>
            </a:r>
            <a:endParaRPr sz="2000">
              <a:latin typeface="Arial"/>
              <a:cs typeface="Arial"/>
            </a:endParaRPr>
          </a:p>
          <a:p>
            <a:pPr marL="12700" marR="6350">
              <a:lnSpc>
                <a:spcPct val="100000"/>
              </a:lnSpc>
              <a:spcBef>
                <a:spcPts val="1195"/>
              </a:spcBef>
            </a:pP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L’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algoritmo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di rimpiazzamento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cercare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minimizzare 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numero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page</a:t>
            </a:r>
            <a:r>
              <a:rPr sz="2000" b="1" spc="-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fault: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195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Ottimale (ha bisogno di conoscere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</a:t>
            </a:r>
            <a:r>
              <a:rPr sz="2000" b="1" spc="-1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futuro)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200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Least Recently Used</a:t>
            </a:r>
            <a:r>
              <a:rPr sz="2000" b="1" spc="-1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(LRU)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195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 informazioni sull’uso (bit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</a:t>
            </a:r>
            <a:r>
              <a:rPr sz="2000" b="1" spc="-1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riferimento)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195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bit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riferimento</a:t>
            </a:r>
            <a:r>
              <a:rPr sz="20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aggiuntivi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200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FIFO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200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Seconda possibilità o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dell’orologio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66"/>
    </mc:Choice>
    <mc:Fallback xmlns="">
      <p:transition spd="slow" advTm="85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46860" algn="l"/>
                <a:tab pos="8546465" algn="l"/>
              </a:tabLst>
            </a:pPr>
            <a:r>
              <a:rPr dirty="0"/>
              <a:t> 	IL </a:t>
            </a:r>
            <a:r>
              <a:rPr spc="-5" dirty="0"/>
              <a:t>RIMPIAZZAMENTO DELLE</a:t>
            </a:r>
            <a:r>
              <a:rPr spc="-55" dirty="0"/>
              <a:t> </a:t>
            </a:r>
            <a:r>
              <a:rPr dirty="0"/>
              <a:t>PAGINE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3143" y="6561337"/>
            <a:ext cx="5518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Pag.</a:t>
            </a:r>
            <a:r>
              <a:rPr sz="1200" spc="-9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38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800861"/>
            <a:ext cx="8417560" cy="474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sistema multiprogrammato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possono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usare due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approcci al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rimpiazzamento: (1) rimpiazzamento locale: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ad ogni 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viene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assegnato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numero 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frame definito,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quando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P1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causa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page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fault la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vittima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rimpiazzamento può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essere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scelta solo tra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P1;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(2) rimpiazzamento globale: la vittima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il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rimpiazzamento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può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essere scelta fra tutte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</a:t>
            </a:r>
            <a:r>
              <a:rPr sz="2000" b="1" spc="-1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memoria.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Idealmente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bisognerebbe 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ogni momento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memoria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vi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fosse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l’intero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working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set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(WS) di ogni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processo,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definito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l’insieme di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che sono necessarie al 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quella fase della sua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esecuzione.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Fissata l’ampiezza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k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della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finestra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riferimenti 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da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considerare,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working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set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processo 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dato istante della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sua  esecuzione è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definito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l’insieme 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utilizzate negli ultimi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k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riferimenti alla memoria.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Oppure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può definire 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WS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funzione 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di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una finestra temporale di ampiezza </a:t>
            </a:r>
            <a:r>
              <a:rPr sz="2000" b="1" dirty="0">
                <a:solidFill>
                  <a:srgbClr val="333399"/>
                </a:solidFill>
                <a:latin typeface="Symbol"/>
                <a:cs typeface="Symbol"/>
              </a:rPr>
              <a:t></a:t>
            </a:r>
            <a:r>
              <a:rPr sz="2000" b="1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unità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tempo,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l’insieme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pagine riferite nelle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ultime  </a:t>
            </a:r>
            <a:r>
              <a:rPr sz="2000" b="1" dirty="0">
                <a:solidFill>
                  <a:srgbClr val="333399"/>
                </a:solidFill>
                <a:latin typeface="Symbol"/>
                <a:cs typeface="Symbol"/>
              </a:rPr>
              <a:t></a:t>
            </a:r>
            <a:r>
              <a:rPr sz="2000" b="1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unità di tempo di</a:t>
            </a:r>
            <a:r>
              <a:rPr sz="2000" b="1" spc="-1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esecuzione.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67"/>
    </mc:Choice>
    <mc:Fallback xmlns="">
      <p:transition spd="slow" advTm="79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481" y="114300"/>
            <a:ext cx="8559800" cy="5673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53335" algn="l"/>
                <a:tab pos="8546465" algn="l"/>
              </a:tabLst>
            </a:pPr>
            <a:r>
              <a:rPr sz="2400" b="1" u="heavy" dirty="0">
                <a:solidFill>
                  <a:srgbClr val="333399"/>
                </a:solidFill>
                <a:latin typeface="Arial"/>
                <a:cs typeface="Arial"/>
              </a:rPr>
              <a:t> 	Gestione </a:t>
            </a:r>
            <a:r>
              <a:rPr sz="2400" b="1" u="heavy" spc="-5" dirty="0">
                <a:solidFill>
                  <a:srgbClr val="333399"/>
                </a:solidFill>
                <a:latin typeface="Arial"/>
                <a:cs typeface="Arial"/>
              </a:rPr>
              <a:t>della</a:t>
            </a:r>
            <a:r>
              <a:rPr sz="2400" b="1" u="heavy" spc="-1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u="heavy" dirty="0">
                <a:solidFill>
                  <a:srgbClr val="333399"/>
                </a:solidFill>
                <a:latin typeface="Arial"/>
                <a:cs typeface="Arial"/>
              </a:rPr>
              <a:t>memoria	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Times New Roman"/>
              <a:cs typeface="Times New Roman"/>
            </a:endParaRPr>
          </a:p>
          <a:p>
            <a:pPr marL="247650">
              <a:lnSpc>
                <a:spcPct val="100000"/>
              </a:lnSpc>
            </a:pP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La memoria </a:t>
            </a:r>
            <a:r>
              <a:rPr sz="2400" i="1" spc="-5" dirty="0">
                <a:solidFill>
                  <a:srgbClr val="3333CC"/>
                </a:solidFill>
                <a:latin typeface="Arial"/>
                <a:cs typeface="Arial"/>
              </a:rPr>
              <a:t>ideale 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dovrebbe</a:t>
            </a:r>
            <a:r>
              <a:rPr sz="2400" spc="5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33CC"/>
                </a:solidFill>
                <a:latin typeface="Arial"/>
                <a:cs typeface="Arial"/>
              </a:rPr>
              <a:t>essere:</a:t>
            </a:r>
            <a:endParaRPr sz="2400">
              <a:latin typeface="Arial"/>
              <a:cs typeface="Arial"/>
            </a:endParaRPr>
          </a:p>
          <a:p>
            <a:pPr marL="1072515" indent="-342900">
              <a:lnSpc>
                <a:spcPct val="100000"/>
              </a:lnSpc>
              <a:spcBef>
                <a:spcPts val="570"/>
              </a:spcBef>
              <a:buClr>
                <a:srgbClr val="3333CC"/>
              </a:buClr>
              <a:buChar char="•"/>
              <a:tabLst>
                <a:tab pos="1072515" algn="l"/>
                <a:tab pos="1073150" algn="l"/>
              </a:tabLst>
            </a:pPr>
            <a:r>
              <a:rPr sz="2400" spc="-5" dirty="0">
                <a:solidFill>
                  <a:srgbClr val="0D3ACC"/>
                </a:solidFill>
                <a:latin typeface="Arial"/>
                <a:cs typeface="Arial"/>
              </a:rPr>
              <a:t>ampia</a:t>
            </a:r>
            <a:endParaRPr sz="2400">
              <a:latin typeface="Arial"/>
              <a:cs typeface="Arial"/>
            </a:endParaRPr>
          </a:p>
          <a:p>
            <a:pPr marL="1072515" indent="-342900">
              <a:lnSpc>
                <a:spcPct val="100000"/>
              </a:lnSpc>
              <a:spcBef>
                <a:spcPts val="570"/>
              </a:spcBef>
              <a:buClr>
                <a:srgbClr val="3333CC"/>
              </a:buClr>
              <a:buChar char="•"/>
              <a:tabLst>
                <a:tab pos="1072515" algn="l"/>
                <a:tab pos="1073150" algn="l"/>
              </a:tabLst>
            </a:pPr>
            <a:r>
              <a:rPr sz="2400" spc="-5" dirty="0">
                <a:solidFill>
                  <a:srgbClr val="0D3ACC"/>
                </a:solidFill>
                <a:latin typeface="Arial"/>
                <a:cs typeface="Arial"/>
              </a:rPr>
              <a:t>veloce</a:t>
            </a:r>
            <a:endParaRPr sz="2400">
              <a:latin typeface="Arial"/>
              <a:cs typeface="Arial"/>
            </a:endParaRPr>
          </a:p>
          <a:p>
            <a:pPr marL="247650" marR="69532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Ma non si può avere </a:t>
            </a:r>
            <a:r>
              <a:rPr sz="2400" dirty="0">
                <a:solidFill>
                  <a:srgbClr val="3333CC"/>
                </a:solidFill>
                <a:latin typeface="Arial"/>
                <a:cs typeface="Arial"/>
              </a:rPr>
              <a:t>tutto, </a:t>
            </a:r>
            <a:r>
              <a:rPr sz="2400" spc="-5" dirty="0">
                <a:solidFill>
                  <a:srgbClr val="3333CC"/>
                </a:solidFill>
                <a:latin typeface="Arial"/>
                <a:cs typeface="Arial"/>
              </a:rPr>
              <a:t>l’alternativa realizzabile è una  gerarchia di</a:t>
            </a:r>
            <a:r>
              <a:rPr sz="2400" spc="-4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33CC"/>
                </a:solidFill>
                <a:latin typeface="Arial"/>
                <a:cs typeface="Arial"/>
              </a:rPr>
              <a:t>memorie</a:t>
            </a:r>
            <a:endParaRPr sz="2400">
              <a:latin typeface="Arial"/>
              <a:cs typeface="Arial"/>
            </a:endParaRPr>
          </a:p>
          <a:p>
            <a:pPr marL="1072515" marR="698500" indent="-342900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Char char="•"/>
              <a:tabLst>
                <a:tab pos="1072515" algn="l"/>
                <a:tab pos="1073150" algn="l"/>
              </a:tabLst>
            </a:pPr>
            <a:r>
              <a:rPr sz="2400" dirty="0">
                <a:solidFill>
                  <a:srgbClr val="0D3ACC"/>
                </a:solidFill>
                <a:latin typeface="Arial"/>
                <a:cs typeface="Arial"/>
              </a:rPr>
              <a:t>cache: </a:t>
            </a:r>
            <a:r>
              <a:rPr sz="2400" spc="-5" dirty="0">
                <a:solidFill>
                  <a:srgbClr val="0D3ACC"/>
                </a:solidFill>
                <a:latin typeface="Arial"/>
                <a:cs typeface="Arial"/>
              </a:rPr>
              <a:t>memoria di capacità </a:t>
            </a:r>
            <a:r>
              <a:rPr sz="2400" dirty="0">
                <a:solidFill>
                  <a:srgbClr val="0D3ACC"/>
                </a:solidFill>
                <a:latin typeface="Arial"/>
                <a:cs typeface="Arial"/>
              </a:rPr>
              <a:t>ridotta, </a:t>
            </a:r>
            <a:r>
              <a:rPr sz="2400" spc="-5" dirty="0">
                <a:solidFill>
                  <a:srgbClr val="0D3ACC"/>
                </a:solidFill>
                <a:latin typeface="Arial"/>
                <a:cs typeface="Arial"/>
              </a:rPr>
              <a:t>molto veloce e  costosa</a:t>
            </a:r>
            <a:endParaRPr sz="2400">
              <a:latin typeface="Arial"/>
              <a:cs typeface="Arial"/>
            </a:endParaRPr>
          </a:p>
          <a:p>
            <a:pPr marL="1072515" marR="643255" indent="-342900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Char char="•"/>
              <a:tabLst>
                <a:tab pos="1072515" algn="l"/>
                <a:tab pos="1073150" algn="l"/>
              </a:tabLst>
            </a:pPr>
            <a:r>
              <a:rPr sz="2400" spc="-5" dirty="0">
                <a:solidFill>
                  <a:srgbClr val="0D3ACC"/>
                </a:solidFill>
                <a:latin typeface="Arial"/>
                <a:cs typeface="Arial"/>
              </a:rPr>
              <a:t>RAM: memoria di capacità dell’ordine di alcuni </a:t>
            </a:r>
            <a:r>
              <a:rPr sz="2400" dirty="0">
                <a:solidFill>
                  <a:srgbClr val="0D3ACC"/>
                </a:solidFill>
                <a:latin typeface="Arial"/>
                <a:cs typeface="Arial"/>
              </a:rPr>
              <a:t>Gb,  </a:t>
            </a:r>
            <a:r>
              <a:rPr sz="2400" spc="-5" dirty="0">
                <a:solidFill>
                  <a:srgbClr val="0D3ACC"/>
                </a:solidFill>
                <a:latin typeface="Arial"/>
                <a:cs typeface="Arial"/>
              </a:rPr>
              <a:t>velocità media e prezzo</a:t>
            </a:r>
            <a:r>
              <a:rPr sz="2400" spc="30" dirty="0">
                <a:solidFill>
                  <a:srgbClr val="0D3AC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D3ACC"/>
                </a:solidFill>
                <a:latin typeface="Arial"/>
                <a:cs typeface="Arial"/>
              </a:rPr>
              <a:t>medio</a:t>
            </a:r>
            <a:endParaRPr sz="2400">
              <a:latin typeface="Arial"/>
              <a:cs typeface="Arial"/>
            </a:endParaRPr>
          </a:p>
          <a:p>
            <a:pPr marL="1072515" marR="347345" indent="-342900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Char char="•"/>
              <a:tabLst>
                <a:tab pos="1072515" algn="l"/>
                <a:tab pos="1073150" algn="l"/>
              </a:tabLst>
            </a:pPr>
            <a:r>
              <a:rPr sz="2400" spc="-5" dirty="0">
                <a:solidFill>
                  <a:srgbClr val="0D3ACC"/>
                </a:solidFill>
                <a:latin typeface="Arial"/>
                <a:cs typeface="Arial"/>
              </a:rPr>
              <a:t>Dischi (o memorie di </a:t>
            </a:r>
            <a:r>
              <a:rPr sz="2400" dirty="0">
                <a:solidFill>
                  <a:srgbClr val="0D3ACC"/>
                </a:solidFill>
                <a:latin typeface="Arial"/>
                <a:cs typeface="Arial"/>
              </a:rPr>
              <a:t>massa </a:t>
            </a:r>
            <a:r>
              <a:rPr sz="2400" spc="-5" dirty="0">
                <a:solidFill>
                  <a:srgbClr val="0D3ACC"/>
                </a:solidFill>
                <a:latin typeface="Arial"/>
                <a:cs typeface="Arial"/>
              </a:rPr>
              <a:t>a </a:t>
            </a:r>
            <a:r>
              <a:rPr sz="2400" dirty="0">
                <a:solidFill>
                  <a:srgbClr val="0D3ACC"/>
                </a:solidFill>
                <a:latin typeface="Arial"/>
                <a:cs typeface="Arial"/>
              </a:rPr>
              <a:t>stato </a:t>
            </a:r>
            <a:r>
              <a:rPr sz="2400" spc="-5" dirty="0">
                <a:solidFill>
                  <a:srgbClr val="0D3ACC"/>
                </a:solidFill>
                <a:latin typeface="Arial"/>
                <a:cs typeface="Arial"/>
              </a:rPr>
              <a:t>solido): centinaia  di </a:t>
            </a:r>
            <a:r>
              <a:rPr sz="2400" dirty="0">
                <a:solidFill>
                  <a:srgbClr val="0D3ACC"/>
                </a:solidFill>
                <a:latin typeface="Arial"/>
                <a:cs typeface="Arial"/>
              </a:rPr>
              <a:t>Gb </a:t>
            </a:r>
            <a:r>
              <a:rPr sz="2400" spc="-10" dirty="0">
                <a:solidFill>
                  <a:srgbClr val="0D3ACC"/>
                </a:solidFill>
                <a:latin typeface="Arial"/>
                <a:cs typeface="Arial"/>
              </a:rPr>
              <a:t>di </a:t>
            </a:r>
            <a:r>
              <a:rPr sz="2400" spc="-5" dirty="0">
                <a:solidFill>
                  <a:srgbClr val="0D3ACC"/>
                </a:solidFill>
                <a:latin typeface="Arial"/>
                <a:cs typeface="Arial"/>
              </a:rPr>
              <a:t>memoria ad alta capacità, più lenta ed  economica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5815" y="6561337"/>
            <a:ext cx="4787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Pag.</a:t>
            </a:r>
            <a:r>
              <a:rPr sz="1200" spc="-9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2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56"/>
    </mc:Choice>
    <mc:Fallback xmlns="">
      <p:transition spd="slow" advTm="98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13585" y="85978"/>
            <a:ext cx="511619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-5" dirty="0"/>
              <a:t>ALGORITMO </a:t>
            </a:r>
            <a:r>
              <a:rPr u="none" dirty="0"/>
              <a:t>DI</a:t>
            </a:r>
            <a:r>
              <a:rPr u="none" spc="-45" dirty="0"/>
              <a:t> </a:t>
            </a:r>
            <a:r>
              <a:rPr u="none" spc="-5" dirty="0"/>
              <a:t>RIMPIAZZAMENTO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40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451739"/>
            <a:ext cx="8416925" cy="188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16480">
              <a:lnSpc>
                <a:spcPct val="100000"/>
              </a:lnSpc>
            </a:pP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LRU (Least Recently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Used)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Al primo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riferimento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rk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cui é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necessario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rimpiazzamento viene  scelta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“vittima”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che é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stata usata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più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lontano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nel  passato: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Esempio: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0,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2,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5,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4,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6,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7,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4,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7,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5,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5,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1,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7,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4,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442" y="4916678"/>
            <a:ext cx="8416925" cy="154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Non conoscendo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futuro,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usa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passato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come indicazione di ciò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 accadrà nel futuro.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principio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località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temporale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 resto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porta a supporre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che una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riferita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passato recente ha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più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probabilità 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essere nuovamente usata nel futuro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vicino di una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riferita nel passato</a:t>
            </a:r>
            <a:r>
              <a:rPr sz="2000" b="1" spc="-1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remoto.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33272" y="2590806"/>
          <a:ext cx="7074356" cy="2119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5703"/>
                <a:gridCol w="213504"/>
                <a:gridCol w="213504"/>
                <a:gridCol w="213494"/>
                <a:gridCol w="213494"/>
                <a:gridCol w="213504"/>
                <a:gridCol w="213205"/>
                <a:gridCol w="213233"/>
                <a:gridCol w="213524"/>
                <a:gridCol w="213524"/>
                <a:gridCol w="213524"/>
                <a:gridCol w="213524"/>
                <a:gridCol w="213423"/>
                <a:gridCol w="213524"/>
                <a:gridCol w="213524"/>
                <a:gridCol w="213422"/>
                <a:gridCol w="213016"/>
                <a:gridCol w="213524"/>
                <a:gridCol w="213524"/>
                <a:gridCol w="213423"/>
                <a:gridCol w="213524"/>
                <a:gridCol w="213524"/>
                <a:gridCol w="213524"/>
                <a:gridCol w="213524"/>
                <a:gridCol w="213423"/>
                <a:gridCol w="975720"/>
              </a:tblGrid>
              <a:tr h="259422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417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8932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417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417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438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165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spc="-12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550" spc="-3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550" spc="40" dirty="0">
                          <a:latin typeface="Arial"/>
                          <a:cs typeface="Arial"/>
                        </a:rPr>
                        <a:t>t.</a:t>
                      </a:r>
                      <a:r>
                        <a:rPr sz="1550" spc="3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550" spc="4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55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550" spc="4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550" spc="-3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172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spc="25" dirty="0">
                          <a:latin typeface="Arial"/>
                          <a:cs typeface="Arial"/>
                        </a:rPr>
                        <a:t>Vittima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98"/>
    </mc:Choice>
    <mc:Fallback xmlns="">
      <p:transition spd="slow" advTm="103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13585" y="85978"/>
            <a:ext cx="511619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-5" dirty="0"/>
              <a:t>ALGORITMO </a:t>
            </a:r>
            <a:r>
              <a:rPr u="none" dirty="0"/>
              <a:t>DI</a:t>
            </a:r>
            <a:r>
              <a:rPr u="none" spc="-45" dirty="0"/>
              <a:t> </a:t>
            </a:r>
            <a:r>
              <a:rPr u="none" spc="-5" dirty="0"/>
              <a:t>RIMPIAZZAMENTO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11373" y="451739"/>
            <a:ext cx="3919854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LRU (Least Recently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Used)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9052" y="2229036"/>
            <a:ext cx="6299835" cy="193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9400" algn="l"/>
                <a:tab pos="546100" algn="l"/>
                <a:tab pos="812800" algn="l"/>
                <a:tab pos="1079500" algn="l"/>
                <a:tab pos="1346835" algn="l"/>
                <a:tab pos="1613535" algn="l"/>
                <a:tab pos="1880235" algn="l"/>
                <a:tab pos="2146935" algn="l"/>
                <a:tab pos="2413000" algn="l"/>
                <a:tab pos="2679700" algn="l"/>
                <a:tab pos="2947035" algn="l"/>
                <a:tab pos="3213735" algn="l"/>
                <a:tab pos="3480435" algn="l"/>
                <a:tab pos="3747135" algn="l"/>
                <a:tab pos="4014470" algn="l"/>
                <a:tab pos="4281170" algn="l"/>
                <a:tab pos="4547870" algn="l"/>
                <a:tab pos="4814570" algn="l"/>
                <a:tab pos="5080635" algn="l"/>
                <a:tab pos="5347970" algn="l"/>
                <a:tab pos="5614670" algn="l"/>
                <a:tab pos="5881370" algn="l"/>
                <a:tab pos="6148070" algn="l"/>
              </a:tabLst>
            </a:pPr>
            <a:r>
              <a:rPr sz="1950" spc="5" dirty="0">
                <a:latin typeface="Arial"/>
                <a:cs typeface="Arial"/>
              </a:rPr>
              <a:t>0	2	1	3	5	4	6	3	7	4	7	3	3	5	5	3	1	1	1	7	1	3	4	1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9400" algn="l"/>
                <a:tab pos="546100" algn="l"/>
                <a:tab pos="812800" algn="l"/>
                <a:tab pos="1079500" algn="l"/>
                <a:tab pos="1346835" algn="l"/>
                <a:tab pos="1613535" algn="l"/>
                <a:tab pos="1880235" algn="l"/>
                <a:tab pos="2146935" algn="l"/>
                <a:tab pos="2413000" algn="l"/>
                <a:tab pos="2679700" algn="l"/>
                <a:tab pos="2947035" algn="l"/>
                <a:tab pos="3213735" algn="l"/>
                <a:tab pos="3480435" algn="l"/>
                <a:tab pos="3747135" algn="l"/>
                <a:tab pos="4014470" algn="l"/>
                <a:tab pos="4281170" algn="l"/>
                <a:tab pos="4547870" algn="l"/>
                <a:tab pos="4814570" algn="l"/>
                <a:tab pos="5080635" algn="l"/>
                <a:tab pos="5347970" algn="l"/>
                <a:tab pos="5614670" algn="l"/>
                <a:tab pos="5881370" algn="l"/>
                <a:tab pos="6148070" algn="l"/>
              </a:tabLst>
            </a:pPr>
            <a:r>
              <a:rPr sz="1950" spc="5" dirty="0">
                <a:latin typeface="Arial"/>
                <a:cs typeface="Arial"/>
              </a:rPr>
              <a:t>0	2	1	3	5	4	6	3	7	4	7	3	3	5	5	3	1	1	1	7	1	3	4	1</a:t>
            </a:r>
            <a:endParaRPr sz="1950">
              <a:latin typeface="Arial"/>
              <a:cs typeface="Arial"/>
            </a:endParaRPr>
          </a:p>
          <a:p>
            <a:pPr marL="279400">
              <a:lnSpc>
                <a:spcPct val="100000"/>
              </a:lnSpc>
              <a:spcBef>
                <a:spcPts val="204"/>
              </a:spcBef>
              <a:tabLst>
                <a:tab pos="546100" algn="l"/>
                <a:tab pos="812800" algn="l"/>
                <a:tab pos="1079500" algn="l"/>
                <a:tab pos="1346835" algn="l"/>
                <a:tab pos="1613535" algn="l"/>
                <a:tab pos="1880235" algn="l"/>
                <a:tab pos="2146935" algn="l"/>
                <a:tab pos="2413000" algn="l"/>
                <a:tab pos="2679700" algn="l"/>
                <a:tab pos="2947035" algn="l"/>
                <a:tab pos="3213735" algn="l"/>
                <a:tab pos="3480435" algn="l"/>
                <a:tab pos="3747135" algn="l"/>
                <a:tab pos="4014470" algn="l"/>
                <a:tab pos="4281170" algn="l"/>
                <a:tab pos="4547870" algn="l"/>
                <a:tab pos="4814570" algn="l"/>
                <a:tab pos="5080635" algn="l"/>
                <a:tab pos="5347970" algn="l"/>
                <a:tab pos="5614670" algn="l"/>
                <a:tab pos="5881370" algn="l"/>
                <a:tab pos="6148070" algn="l"/>
              </a:tabLst>
            </a:pPr>
            <a:r>
              <a:rPr sz="1950" spc="5" dirty="0">
                <a:latin typeface="Arial"/>
                <a:cs typeface="Arial"/>
              </a:rPr>
              <a:t>0	2	1	3	5	4	6	3	7	4	7	7	3	3	5	3	3	3	1	7	1	3	4</a:t>
            </a:r>
            <a:endParaRPr sz="1950">
              <a:latin typeface="Arial"/>
              <a:cs typeface="Arial"/>
            </a:endParaRPr>
          </a:p>
          <a:p>
            <a:pPr marL="546100">
              <a:lnSpc>
                <a:spcPct val="100000"/>
              </a:lnSpc>
              <a:spcBef>
                <a:spcPts val="210"/>
              </a:spcBef>
              <a:tabLst>
                <a:tab pos="812800" algn="l"/>
                <a:tab pos="1079500" algn="l"/>
                <a:tab pos="1346835" algn="l"/>
                <a:tab pos="1613535" algn="l"/>
                <a:tab pos="1880235" algn="l"/>
                <a:tab pos="2146935" algn="l"/>
                <a:tab pos="2413000" algn="l"/>
                <a:tab pos="2679700" algn="l"/>
                <a:tab pos="2947035" algn="l"/>
                <a:tab pos="3213735" algn="l"/>
                <a:tab pos="3480435" algn="l"/>
                <a:tab pos="3747135" algn="l"/>
                <a:tab pos="4014470" algn="l"/>
                <a:tab pos="4281170" algn="l"/>
                <a:tab pos="4547870" algn="l"/>
                <a:tab pos="4814570" algn="l"/>
                <a:tab pos="5080635" algn="l"/>
                <a:tab pos="5347970" algn="l"/>
                <a:tab pos="5614670" algn="l"/>
                <a:tab pos="5881370" algn="l"/>
                <a:tab pos="6148070" algn="l"/>
              </a:tabLst>
            </a:pPr>
            <a:r>
              <a:rPr sz="1950" spc="5" dirty="0">
                <a:latin typeface="Arial"/>
                <a:cs typeface="Arial"/>
              </a:rPr>
              <a:t>0	2	1	3	5	4	6	3	3	4	4	7	7	7	5	5	5	3	3	7	1	3</a:t>
            </a:r>
            <a:endParaRPr sz="195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10"/>
              </a:spcBef>
              <a:tabLst>
                <a:tab pos="1079500" algn="l"/>
                <a:tab pos="1346835" algn="l"/>
                <a:tab pos="1613535" algn="l"/>
                <a:tab pos="1880235" algn="l"/>
                <a:tab pos="2146935" algn="l"/>
                <a:tab pos="2413000" algn="l"/>
                <a:tab pos="2679700" algn="l"/>
                <a:tab pos="2947035" algn="l"/>
                <a:tab pos="3213735" algn="l"/>
                <a:tab pos="3480435" algn="l"/>
                <a:tab pos="3747135" algn="l"/>
                <a:tab pos="4014470" algn="l"/>
                <a:tab pos="4281170" algn="l"/>
                <a:tab pos="4547870" algn="l"/>
                <a:tab pos="4814570" algn="l"/>
                <a:tab pos="5080635" algn="l"/>
                <a:tab pos="5347970" algn="l"/>
                <a:tab pos="5614670" algn="l"/>
                <a:tab pos="5881370" algn="l"/>
                <a:tab pos="6148070" algn="l"/>
              </a:tabLst>
            </a:pPr>
            <a:r>
              <a:rPr sz="1950" spc="5" dirty="0">
                <a:latin typeface="Arial"/>
                <a:cs typeface="Arial"/>
              </a:rPr>
              <a:t>0	2	1	3	5	4	6	6	6	6	4	4	4	7	7	7	5	5	5	7	7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756" y="4174395"/>
            <a:ext cx="1190625" cy="31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150" dirty="0">
                <a:latin typeface="Arial"/>
                <a:cs typeface="Arial"/>
              </a:rPr>
              <a:t>T</a:t>
            </a:r>
            <a:r>
              <a:rPr sz="1950" spc="-40" dirty="0">
                <a:latin typeface="Arial"/>
                <a:cs typeface="Arial"/>
              </a:rPr>
              <a:t>o</a:t>
            </a:r>
            <a:r>
              <a:rPr sz="1950" spc="50" dirty="0">
                <a:latin typeface="Arial"/>
                <a:cs typeface="Arial"/>
              </a:rPr>
              <a:t>t.</a:t>
            </a:r>
            <a:r>
              <a:rPr sz="1950" spc="45" dirty="0">
                <a:latin typeface="Arial"/>
                <a:cs typeface="Arial"/>
              </a:rPr>
              <a:t>P</a:t>
            </a:r>
            <a:r>
              <a:rPr sz="1950" spc="50" dirty="0">
                <a:latin typeface="Arial"/>
                <a:cs typeface="Arial"/>
              </a:rPr>
              <a:t>.</a:t>
            </a:r>
            <a:r>
              <a:rPr sz="1950" spc="5" dirty="0">
                <a:latin typeface="Arial"/>
                <a:cs typeface="Arial"/>
              </a:rPr>
              <a:t>F</a:t>
            </a:r>
            <a:r>
              <a:rPr sz="1950" spc="55" dirty="0">
                <a:latin typeface="Arial"/>
                <a:cs typeface="Arial"/>
              </a:rPr>
              <a:t>.</a:t>
            </a:r>
            <a:r>
              <a:rPr sz="1950" spc="-40" dirty="0">
                <a:latin typeface="Arial"/>
                <a:cs typeface="Arial"/>
              </a:rPr>
              <a:t>1</a:t>
            </a:r>
            <a:r>
              <a:rPr sz="1950" spc="5" dirty="0"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604" y="4498095"/>
            <a:ext cx="810260" cy="31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25" dirty="0">
                <a:latin typeface="Arial"/>
                <a:cs typeface="Arial"/>
              </a:rPr>
              <a:t>Vittima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1045" y="4174395"/>
            <a:ext cx="6071235" cy="63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9400" algn="l"/>
                <a:tab pos="546100" algn="l"/>
                <a:tab pos="812800" algn="l"/>
                <a:tab pos="1079500" algn="l"/>
                <a:tab pos="1346200" algn="l"/>
                <a:tab pos="1613535" algn="l"/>
                <a:tab pos="2146300" algn="l"/>
                <a:tab pos="3480435" algn="l"/>
                <a:tab pos="4281170" algn="l"/>
                <a:tab pos="5881370" algn="l"/>
              </a:tabLst>
            </a:pPr>
            <a:r>
              <a:rPr sz="1950" dirty="0">
                <a:latin typeface="Arial"/>
                <a:cs typeface="Arial"/>
              </a:rPr>
              <a:t>*	*	*	*	*	*	*	*	*	*	*</a:t>
            </a:r>
            <a:endParaRPr sz="1950">
              <a:latin typeface="Arial"/>
              <a:cs typeface="Arial"/>
            </a:endParaRPr>
          </a:p>
          <a:p>
            <a:pPr marL="1117600">
              <a:lnSpc>
                <a:spcPct val="100000"/>
              </a:lnSpc>
              <a:spcBef>
                <a:spcPts val="204"/>
              </a:spcBef>
              <a:tabLst>
                <a:tab pos="1384935" algn="l"/>
                <a:tab pos="1651000" algn="l"/>
                <a:tab pos="2185035" algn="l"/>
                <a:tab pos="3518535" algn="l"/>
                <a:tab pos="4319270" algn="l"/>
                <a:tab pos="5919470" algn="l"/>
              </a:tabLst>
            </a:pPr>
            <a:r>
              <a:rPr sz="1950" spc="5" dirty="0">
                <a:latin typeface="Arial"/>
                <a:cs typeface="Arial"/>
              </a:rPr>
              <a:t>0	2	1	5	6	4	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771" y="2209721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263" y="2209834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771" y="2534120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263" y="2534107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771" y="2858469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7263" y="2858430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771" y="3182161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263" y="3182147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6771" y="3506484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7263" y="3506470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6771" y="3830833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7263" y="3830794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6771" y="4155156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7263" y="4155142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6771" y="4478848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263" y="4478835"/>
            <a:ext cx="8841740" cy="19685"/>
          </a:xfrm>
          <a:custGeom>
            <a:avLst/>
            <a:gdLst/>
            <a:ahLst/>
            <a:cxnLst/>
            <a:rect l="l" t="t" r="r" b="b"/>
            <a:pathLst>
              <a:path w="8841740" h="19685">
                <a:moveTo>
                  <a:pt x="0" y="19560"/>
                </a:moveTo>
                <a:lnTo>
                  <a:pt x="8841527" y="19560"/>
                </a:lnTo>
                <a:lnTo>
                  <a:pt x="8841527" y="0"/>
                </a:lnTo>
                <a:lnTo>
                  <a:pt x="0" y="0"/>
                </a:lnTo>
                <a:lnTo>
                  <a:pt x="0" y="1956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6771" y="4803190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7263" y="4803166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263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7263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26692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26685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93528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93520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60363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60356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27174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27192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94009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94002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60794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60889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27147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26987" y="2209723"/>
            <a:ext cx="19685" cy="2612390"/>
          </a:xfrm>
          <a:custGeom>
            <a:avLst/>
            <a:gdLst/>
            <a:ahLst/>
            <a:cxnLst/>
            <a:rect l="l" t="t" r="r" b="b"/>
            <a:pathLst>
              <a:path w="19685" h="2612390">
                <a:moveTo>
                  <a:pt x="0" y="2612373"/>
                </a:moveTo>
                <a:lnTo>
                  <a:pt x="19647" y="2612373"/>
                </a:lnTo>
                <a:lnTo>
                  <a:pt x="19647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93754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93848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60615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60709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27476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27571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94337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94432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61198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61293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28060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27900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94921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94761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61782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61622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28389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28484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94741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94582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61603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61443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28464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28304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95071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95165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61932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62027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28793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28888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295654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95750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562515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62611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29377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29217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048696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48791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33144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719828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271515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77711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3627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04416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24711" y="3086226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4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7"/>
                </a:lnTo>
                <a:close/>
              </a:path>
              <a:path w="204469" h="204470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81783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76170" y="3072510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39" h="204470">
                <a:moveTo>
                  <a:pt x="147054" y="154867"/>
                </a:moveTo>
                <a:lnTo>
                  <a:pt x="124714" y="177418"/>
                </a:lnTo>
                <a:lnTo>
                  <a:pt x="205612" y="204088"/>
                </a:lnTo>
                <a:lnTo>
                  <a:pt x="192003" y="163829"/>
                </a:lnTo>
                <a:lnTo>
                  <a:pt x="156083" y="163829"/>
                </a:lnTo>
                <a:lnTo>
                  <a:pt x="147054" y="154867"/>
                </a:lnTo>
                <a:close/>
              </a:path>
              <a:path w="205739" h="204470">
                <a:moveTo>
                  <a:pt x="155961" y="145875"/>
                </a:moveTo>
                <a:lnTo>
                  <a:pt x="147054" y="154867"/>
                </a:lnTo>
                <a:lnTo>
                  <a:pt x="156083" y="163829"/>
                </a:lnTo>
                <a:lnTo>
                  <a:pt x="164973" y="154812"/>
                </a:lnTo>
                <a:lnTo>
                  <a:pt x="155961" y="145875"/>
                </a:lnTo>
                <a:close/>
              </a:path>
              <a:path w="205739" h="204470">
                <a:moveTo>
                  <a:pt x="178308" y="123316"/>
                </a:moveTo>
                <a:lnTo>
                  <a:pt x="155961" y="145875"/>
                </a:lnTo>
                <a:lnTo>
                  <a:pt x="164973" y="154812"/>
                </a:lnTo>
                <a:lnTo>
                  <a:pt x="156083" y="163829"/>
                </a:lnTo>
                <a:lnTo>
                  <a:pt x="192003" y="163829"/>
                </a:lnTo>
                <a:lnTo>
                  <a:pt x="178308" y="123316"/>
                </a:lnTo>
                <a:close/>
              </a:path>
              <a:path w="205739" h="204470">
                <a:moveTo>
                  <a:pt x="8890" y="0"/>
                </a:moveTo>
                <a:lnTo>
                  <a:pt x="0" y="8889"/>
                </a:lnTo>
                <a:lnTo>
                  <a:pt x="147054" y="154867"/>
                </a:lnTo>
                <a:lnTo>
                  <a:pt x="155961" y="14587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76170" y="3438271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47260" y="156269"/>
                </a:moveTo>
                <a:lnTo>
                  <a:pt x="124841" y="178688"/>
                </a:lnTo>
                <a:lnTo>
                  <a:pt x="205612" y="205612"/>
                </a:lnTo>
                <a:lnTo>
                  <a:pt x="192151" y="165226"/>
                </a:lnTo>
                <a:lnTo>
                  <a:pt x="156210" y="165226"/>
                </a:lnTo>
                <a:lnTo>
                  <a:pt x="147260" y="156269"/>
                </a:lnTo>
                <a:close/>
              </a:path>
              <a:path w="205739" h="205739">
                <a:moveTo>
                  <a:pt x="156269" y="147260"/>
                </a:moveTo>
                <a:lnTo>
                  <a:pt x="147260" y="156269"/>
                </a:lnTo>
                <a:lnTo>
                  <a:pt x="156210" y="165226"/>
                </a:lnTo>
                <a:lnTo>
                  <a:pt x="165227" y="156209"/>
                </a:lnTo>
                <a:lnTo>
                  <a:pt x="156269" y="147260"/>
                </a:lnTo>
                <a:close/>
              </a:path>
              <a:path w="205739" h="205739">
                <a:moveTo>
                  <a:pt x="178689" y="124840"/>
                </a:moveTo>
                <a:lnTo>
                  <a:pt x="156269" y="147260"/>
                </a:lnTo>
                <a:lnTo>
                  <a:pt x="165227" y="156209"/>
                </a:lnTo>
                <a:lnTo>
                  <a:pt x="156210" y="165226"/>
                </a:lnTo>
                <a:lnTo>
                  <a:pt x="192151" y="165226"/>
                </a:lnTo>
                <a:lnTo>
                  <a:pt x="178689" y="124840"/>
                </a:lnTo>
                <a:close/>
              </a:path>
              <a:path w="205739" h="205739">
                <a:moveTo>
                  <a:pt x="8890" y="0"/>
                </a:moveTo>
                <a:lnTo>
                  <a:pt x="0" y="8889"/>
                </a:lnTo>
                <a:lnTo>
                  <a:pt x="147260" y="156269"/>
                </a:lnTo>
                <a:lnTo>
                  <a:pt x="156269" y="147260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241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115439" y="341083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7" y="177164"/>
                </a:lnTo>
                <a:lnTo>
                  <a:pt x="204088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69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115439" y="3776598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7" y="178307"/>
                </a:lnTo>
                <a:lnTo>
                  <a:pt x="204088" y="205612"/>
                </a:lnTo>
                <a:lnTo>
                  <a:pt x="190691" y="164973"/>
                </a:lnTo>
                <a:lnTo>
                  <a:pt x="154812" y="164973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3"/>
                </a:lnTo>
                <a:lnTo>
                  <a:pt x="163830" y="156082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2"/>
                </a:lnTo>
                <a:lnTo>
                  <a:pt x="154812" y="164973"/>
                </a:lnTo>
                <a:lnTo>
                  <a:pt x="190691" y="164973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90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138298" y="3063367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39" h="204470">
                <a:moveTo>
                  <a:pt x="147054" y="154867"/>
                </a:moveTo>
                <a:lnTo>
                  <a:pt x="124713" y="177419"/>
                </a:lnTo>
                <a:lnTo>
                  <a:pt x="205612" y="204088"/>
                </a:lnTo>
                <a:lnTo>
                  <a:pt x="192003" y="163830"/>
                </a:lnTo>
                <a:lnTo>
                  <a:pt x="156082" y="163830"/>
                </a:lnTo>
                <a:lnTo>
                  <a:pt x="147054" y="154867"/>
                </a:lnTo>
                <a:close/>
              </a:path>
              <a:path w="205739" h="204470">
                <a:moveTo>
                  <a:pt x="155961" y="145875"/>
                </a:moveTo>
                <a:lnTo>
                  <a:pt x="147054" y="154867"/>
                </a:lnTo>
                <a:lnTo>
                  <a:pt x="156082" y="163830"/>
                </a:lnTo>
                <a:lnTo>
                  <a:pt x="164973" y="154812"/>
                </a:lnTo>
                <a:lnTo>
                  <a:pt x="155961" y="145875"/>
                </a:lnTo>
                <a:close/>
              </a:path>
              <a:path w="205739" h="204470">
                <a:moveTo>
                  <a:pt x="178307" y="123317"/>
                </a:moveTo>
                <a:lnTo>
                  <a:pt x="155961" y="145875"/>
                </a:lnTo>
                <a:lnTo>
                  <a:pt x="164973" y="154812"/>
                </a:lnTo>
                <a:lnTo>
                  <a:pt x="156082" y="163830"/>
                </a:lnTo>
                <a:lnTo>
                  <a:pt x="192003" y="163830"/>
                </a:lnTo>
                <a:lnTo>
                  <a:pt x="178307" y="123317"/>
                </a:lnTo>
                <a:close/>
              </a:path>
              <a:path w="205739" h="204470">
                <a:moveTo>
                  <a:pt x="8889" y="0"/>
                </a:moveTo>
                <a:lnTo>
                  <a:pt x="0" y="8890"/>
                </a:lnTo>
                <a:lnTo>
                  <a:pt x="147054" y="154867"/>
                </a:lnTo>
                <a:lnTo>
                  <a:pt x="155961" y="145875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89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20239" y="3743071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7" y="178307"/>
                </a:lnTo>
                <a:lnTo>
                  <a:pt x="204088" y="205612"/>
                </a:lnTo>
                <a:lnTo>
                  <a:pt x="190691" y="164972"/>
                </a:lnTo>
                <a:lnTo>
                  <a:pt x="154812" y="164972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2"/>
                </a:lnTo>
                <a:lnTo>
                  <a:pt x="163830" y="156082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2"/>
                </a:lnTo>
                <a:lnTo>
                  <a:pt x="154812" y="164972"/>
                </a:lnTo>
                <a:lnTo>
                  <a:pt x="190691" y="164972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90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20239" y="40631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7" y="177164"/>
                </a:lnTo>
                <a:lnTo>
                  <a:pt x="204088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69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420239" y="3395598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7" y="178308"/>
                </a:lnTo>
                <a:lnTo>
                  <a:pt x="204088" y="205612"/>
                </a:lnTo>
                <a:lnTo>
                  <a:pt x="190691" y="164973"/>
                </a:lnTo>
                <a:lnTo>
                  <a:pt x="154812" y="164973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3"/>
                </a:lnTo>
                <a:lnTo>
                  <a:pt x="163830" y="156083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3"/>
                </a:lnTo>
                <a:lnTo>
                  <a:pt x="154812" y="164973"/>
                </a:lnTo>
                <a:lnTo>
                  <a:pt x="190691" y="164973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90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420239" y="3043554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69">
                <a:moveTo>
                  <a:pt x="145736" y="154745"/>
                </a:moveTo>
                <a:lnTo>
                  <a:pt x="123317" y="177165"/>
                </a:lnTo>
                <a:lnTo>
                  <a:pt x="204088" y="204089"/>
                </a:lnTo>
                <a:lnTo>
                  <a:pt x="190627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69" h="204469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69">
                <a:moveTo>
                  <a:pt x="177165" y="123317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3"/>
                </a:lnTo>
                <a:lnTo>
                  <a:pt x="190627" y="163703"/>
                </a:lnTo>
                <a:lnTo>
                  <a:pt x="177165" y="123317"/>
                </a:lnTo>
                <a:close/>
              </a:path>
              <a:path w="204469" h="204469">
                <a:moveTo>
                  <a:pt x="8890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09800" y="384352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77311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691510" y="3743071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6" y="178307"/>
                </a:lnTo>
                <a:lnTo>
                  <a:pt x="204088" y="205612"/>
                </a:lnTo>
                <a:lnTo>
                  <a:pt x="190691" y="164972"/>
                </a:lnTo>
                <a:lnTo>
                  <a:pt x="154812" y="164972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2"/>
                </a:lnTo>
                <a:lnTo>
                  <a:pt x="163830" y="156082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2"/>
                </a:lnTo>
                <a:lnTo>
                  <a:pt x="154812" y="164972"/>
                </a:lnTo>
                <a:lnTo>
                  <a:pt x="190691" y="164972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89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91510" y="40631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4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6"/>
                </a:lnTo>
                <a:close/>
              </a:path>
              <a:path w="204469" h="204470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691510" y="3395598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6" y="178308"/>
                </a:lnTo>
                <a:lnTo>
                  <a:pt x="204088" y="205612"/>
                </a:lnTo>
                <a:lnTo>
                  <a:pt x="190691" y="164973"/>
                </a:lnTo>
                <a:lnTo>
                  <a:pt x="154812" y="164973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3"/>
                </a:lnTo>
                <a:lnTo>
                  <a:pt x="163830" y="156083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3"/>
                </a:lnTo>
                <a:lnTo>
                  <a:pt x="154812" y="164973"/>
                </a:lnTo>
                <a:lnTo>
                  <a:pt x="190691" y="164973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89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691510" y="3043554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69">
                <a:moveTo>
                  <a:pt x="145736" y="154745"/>
                </a:moveTo>
                <a:lnTo>
                  <a:pt x="123316" y="177165"/>
                </a:lnTo>
                <a:lnTo>
                  <a:pt x="204088" y="204089"/>
                </a:lnTo>
                <a:lnTo>
                  <a:pt x="190626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69" h="204469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69" h="204469">
                <a:moveTo>
                  <a:pt x="177164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3"/>
                </a:lnTo>
                <a:lnTo>
                  <a:pt x="190626" y="163703"/>
                </a:lnTo>
                <a:lnTo>
                  <a:pt x="177164" y="123317"/>
                </a:lnTo>
                <a:close/>
              </a:path>
              <a:path w="204469" h="204469">
                <a:moveTo>
                  <a:pt x="8889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496311" y="384352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1623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53639" y="37583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7" y="177164"/>
                </a:lnTo>
                <a:lnTo>
                  <a:pt x="204088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69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953639" y="4076827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7" y="177165"/>
                </a:lnTo>
                <a:lnTo>
                  <a:pt x="204088" y="204089"/>
                </a:lnTo>
                <a:lnTo>
                  <a:pt x="190627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5" y="123317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3"/>
                </a:lnTo>
                <a:lnTo>
                  <a:pt x="190627" y="163703"/>
                </a:lnTo>
                <a:lnTo>
                  <a:pt x="177165" y="123317"/>
                </a:lnTo>
                <a:close/>
              </a:path>
              <a:path w="204469" h="204470">
                <a:moveTo>
                  <a:pt x="8890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953639" y="341083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7" y="177164"/>
                </a:lnTo>
                <a:lnTo>
                  <a:pt x="204088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69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53639" y="3057270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7" y="178307"/>
                </a:lnTo>
                <a:lnTo>
                  <a:pt x="204088" y="205612"/>
                </a:lnTo>
                <a:lnTo>
                  <a:pt x="190691" y="164973"/>
                </a:lnTo>
                <a:lnTo>
                  <a:pt x="154812" y="164973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3"/>
                </a:lnTo>
                <a:lnTo>
                  <a:pt x="163830" y="156082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2"/>
                </a:lnTo>
                <a:lnTo>
                  <a:pt x="154812" y="164973"/>
                </a:lnTo>
                <a:lnTo>
                  <a:pt x="190691" y="164973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90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747772" y="384352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909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29229" y="3743197"/>
            <a:ext cx="187960" cy="205740"/>
          </a:xfrm>
          <a:custGeom>
            <a:avLst/>
            <a:gdLst/>
            <a:ahLst/>
            <a:cxnLst/>
            <a:rect l="l" t="t" r="r" b="b"/>
            <a:pathLst>
              <a:path w="187960" h="205739">
                <a:moveTo>
                  <a:pt x="131599" y="153348"/>
                </a:moveTo>
                <a:lnTo>
                  <a:pt x="108076" y="174751"/>
                </a:lnTo>
                <a:lnTo>
                  <a:pt x="187579" y="205485"/>
                </a:lnTo>
                <a:lnTo>
                  <a:pt x="175556" y="162813"/>
                </a:lnTo>
                <a:lnTo>
                  <a:pt x="140207" y="162813"/>
                </a:lnTo>
                <a:lnTo>
                  <a:pt x="131599" y="153348"/>
                </a:lnTo>
                <a:close/>
              </a:path>
              <a:path w="187960" h="205739">
                <a:moveTo>
                  <a:pt x="141040" y="144758"/>
                </a:moveTo>
                <a:lnTo>
                  <a:pt x="131599" y="153348"/>
                </a:lnTo>
                <a:lnTo>
                  <a:pt x="140207" y="162813"/>
                </a:lnTo>
                <a:lnTo>
                  <a:pt x="149606" y="154177"/>
                </a:lnTo>
                <a:lnTo>
                  <a:pt x="141040" y="144758"/>
                </a:lnTo>
                <a:close/>
              </a:path>
              <a:path w="187960" h="205739">
                <a:moveTo>
                  <a:pt x="164465" y="123443"/>
                </a:moveTo>
                <a:lnTo>
                  <a:pt x="141040" y="144758"/>
                </a:lnTo>
                <a:lnTo>
                  <a:pt x="149606" y="154177"/>
                </a:lnTo>
                <a:lnTo>
                  <a:pt x="140207" y="162813"/>
                </a:lnTo>
                <a:lnTo>
                  <a:pt x="175556" y="162813"/>
                </a:lnTo>
                <a:lnTo>
                  <a:pt x="164465" y="123443"/>
                </a:lnTo>
                <a:close/>
              </a:path>
              <a:path w="187960" h="205739">
                <a:moveTo>
                  <a:pt x="9397" y="0"/>
                </a:moveTo>
                <a:lnTo>
                  <a:pt x="0" y="8635"/>
                </a:lnTo>
                <a:lnTo>
                  <a:pt x="131599" y="153348"/>
                </a:lnTo>
                <a:lnTo>
                  <a:pt x="141040" y="144758"/>
                </a:lnTo>
                <a:lnTo>
                  <a:pt x="93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229229" y="3395726"/>
            <a:ext cx="187960" cy="205740"/>
          </a:xfrm>
          <a:custGeom>
            <a:avLst/>
            <a:gdLst/>
            <a:ahLst/>
            <a:cxnLst/>
            <a:rect l="l" t="t" r="r" b="b"/>
            <a:pathLst>
              <a:path w="187960" h="205739">
                <a:moveTo>
                  <a:pt x="131599" y="153348"/>
                </a:moveTo>
                <a:lnTo>
                  <a:pt x="108076" y="174751"/>
                </a:lnTo>
                <a:lnTo>
                  <a:pt x="187579" y="205486"/>
                </a:lnTo>
                <a:lnTo>
                  <a:pt x="175556" y="162813"/>
                </a:lnTo>
                <a:lnTo>
                  <a:pt x="140207" y="162813"/>
                </a:lnTo>
                <a:lnTo>
                  <a:pt x="131599" y="153348"/>
                </a:lnTo>
                <a:close/>
              </a:path>
              <a:path w="187960" h="205739">
                <a:moveTo>
                  <a:pt x="141040" y="144758"/>
                </a:moveTo>
                <a:lnTo>
                  <a:pt x="131599" y="153348"/>
                </a:lnTo>
                <a:lnTo>
                  <a:pt x="140207" y="162813"/>
                </a:lnTo>
                <a:lnTo>
                  <a:pt x="149606" y="154177"/>
                </a:lnTo>
                <a:lnTo>
                  <a:pt x="141040" y="144758"/>
                </a:lnTo>
                <a:close/>
              </a:path>
              <a:path w="187960" h="205739">
                <a:moveTo>
                  <a:pt x="164465" y="123444"/>
                </a:moveTo>
                <a:lnTo>
                  <a:pt x="141040" y="144758"/>
                </a:lnTo>
                <a:lnTo>
                  <a:pt x="149606" y="154177"/>
                </a:lnTo>
                <a:lnTo>
                  <a:pt x="140207" y="162813"/>
                </a:lnTo>
                <a:lnTo>
                  <a:pt x="175556" y="162813"/>
                </a:lnTo>
                <a:lnTo>
                  <a:pt x="164465" y="123444"/>
                </a:lnTo>
                <a:close/>
              </a:path>
              <a:path w="187960" h="205739">
                <a:moveTo>
                  <a:pt x="9397" y="0"/>
                </a:moveTo>
                <a:lnTo>
                  <a:pt x="0" y="8636"/>
                </a:lnTo>
                <a:lnTo>
                  <a:pt x="131599" y="153348"/>
                </a:lnTo>
                <a:lnTo>
                  <a:pt x="141040" y="144758"/>
                </a:lnTo>
                <a:lnTo>
                  <a:pt x="93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29229" y="3043682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60" h="204469">
                <a:moveTo>
                  <a:pt x="131382" y="152059"/>
                </a:moveTo>
                <a:lnTo>
                  <a:pt x="107949" y="173481"/>
                </a:lnTo>
                <a:lnTo>
                  <a:pt x="187579" y="203962"/>
                </a:lnTo>
                <a:lnTo>
                  <a:pt x="175442" y="161416"/>
                </a:lnTo>
                <a:lnTo>
                  <a:pt x="139954" y="161416"/>
                </a:lnTo>
                <a:lnTo>
                  <a:pt x="131382" y="152059"/>
                </a:lnTo>
                <a:close/>
              </a:path>
              <a:path w="187960" h="204469">
                <a:moveTo>
                  <a:pt x="140742" y="143502"/>
                </a:moveTo>
                <a:lnTo>
                  <a:pt x="131382" y="152059"/>
                </a:lnTo>
                <a:lnTo>
                  <a:pt x="139954" y="161416"/>
                </a:lnTo>
                <a:lnTo>
                  <a:pt x="149351" y="152907"/>
                </a:lnTo>
                <a:lnTo>
                  <a:pt x="140742" y="143502"/>
                </a:lnTo>
                <a:close/>
              </a:path>
              <a:path w="187960" h="204469">
                <a:moveTo>
                  <a:pt x="164210" y="122046"/>
                </a:moveTo>
                <a:lnTo>
                  <a:pt x="140742" y="143502"/>
                </a:lnTo>
                <a:lnTo>
                  <a:pt x="149351" y="152907"/>
                </a:lnTo>
                <a:lnTo>
                  <a:pt x="139954" y="161416"/>
                </a:lnTo>
                <a:lnTo>
                  <a:pt x="175442" y="161416"/>
                </a:lnTo>
                <a:lnTo>
                  <a:pt x="164210" y="122046"/>
                </a:lnTo>
                <a:close/>
              </a:path>
              <a:path w="187960" h="204469">
                <a:moveTo>
                  <a:pt x="9397" y="0"/>
                </a:moveTo>
                <a:lnTo>
                  <a:pt x="0" y="8635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48405" y="397687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199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324605" y="3001517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310890" y="2963417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7" y="48006"/>
                </a:lnTo>
                <a:lnTo>
                  <a:pt x="88900" y="48006"/>
                </a:lnTo>
                <a:lnTo>
                  <a:pt x="88900" y="28194"/>
                </a:lnTo>
                <a:lnTo>
                  <a:pt x="132588" y="28194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76200" y="48006"/>
                </a:lnTo>
                <a:lnTo>
                  <a:pt x="76200" y="28194"/>
                </a:lnTo>
                <a:close/>
              </a:path>
              <a:path w="152400" h="76200">
                <a:moveTo>
                  <a:pt x="132588" y="28194"/>
                </a:moveTo>
                <a:lnTo>
                  <a:pt x="88900" y="28194"/>
                </a:lnTo>
                <a:lnTo>
                  <a:pt x="88900" y="48006"/>
                </a:lnTo>
                <a:lnTo>
                  <a:pt x="132587" y="48006"/>
                </a:lnTo>
                <a:lnTo>
                  <a:pt x="152400" y="38100"/>
                </a:lnTo>
                <a:lnTo>
                  <a:pt x="132588" y="2819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243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729101" y="3749294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60" h="204470">
                <a:moveTo>
                  <a:pt x="131382" y="152059"/>
                </a:moveTo>
                <a:lnTo>
                  <a:pt x="107950" y="173481"/>
                </a:lnTo>
                <a:lnTo>
                  <a:pt x="187578" y="203961"/>
                </a:lnTo>
                <a:lnTo>
                  <a:pt x="175442" y="161416"/>
                </a:lnTo>
                <a:lnTo>
                  <a:pt x="139953" y="161416"/>
                </a:lnTo>
                <a:lnTo>
                  <a:pt x="131382" y="152059"/>
                </a:lnTo>
                <a:close/>
              </a:path>
              <a:path w="187960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6"/>
                </a:lnTo>
                <a:lnTo>
                  <a:pt x="149351" y="152907"/>
                </a:lnTo>
                <a:lnTo>
                  <a:pt x="140742" y="143502"/>
                </a:lnTo>
                <a:close/>
              </a:path>
              <a:path w="187960" h="204470">
                <a:moveTo>
                  <a:pt x="164211" y="122046"/>
                </a:moveTo>
                <a:lnTo>
                  <a:pt x="140742" y="143502"/>
                </a:lnTo>
                <a:lnTo>
                  <a:pt x="149351" y="152907"/>
                </a:lnTo>
                <a:lnTo>
                  <a:pt x="139953" y="161416"/>
                </a:lnTo>
                <a:lnTo>
                  <a:pt x="175442" y="161416"/>
                </a:lnTo>
                <a:lnTo>
                  <a:pt x="164211" y="122046"/>
                </a:lnTo>
                <a:close/>
              </a:path>
              <a:path w="187960" h="204470">
                <a:moveTo>
                  <a:pt x="9398" y="0"/>
                </a:moveTo>
                <a:lnTo>
                  <a:pt x="0" y="8635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29101" y="3400297"/>
            <a:ext cx="187960" cy="205740"/>
          </a:xfrm>
          <a:custGeom>
            <a:avLst/>
            <a:gdLst/>
            <a:ahLst/>
            <a:cxnLst/>
            <a:rect l="l" t="t" r="r" b="b"/>
            <a:pathLst>
              <a:path w="187960" h="205739">
                <a:moveTo>
                  <a:pt x="131599" y="153348"/>
                </a:moveTo>
                <a:lnTo>
                  <a:pt x="108076" y="174751"/>
                </a:lnTo>
                <a:lnTo>
                  <a:pt x="187578" y="205486"/>
                </a:lnTo>
                <a:lnTo>
                  <a:pt x="175556" y="162813"/>
                </a:lnTo>
                <a:lnTo>
                  <a:pt x="140208" y="162813"/>
                </a:lnTo>
                <a:lnTo>
                  <a:pt x="131599" y="153348"/>
                </a:lnTo>
                <a:close/>
              </a:path>
              <a:path w="187960" h="205739">
                <a:moveTo>
                  <a:pt x="141040" y="144758"/>
                </a:moveTo>
                <a:lnTo>
                  <a:pt x="131599" y="153348"/>
                </a:lnTo>
                <a:lnTo>
                  <a:pt x="140208" y="162813"/>
                </a:lnTo>
                <a:lnTo>
                  <a:pt x="149606" y="154177"/>
                </a:lnTo>
                <a:lnTo>
                  <a:pt x="141040" y="144758"/>
                </a:lnTo>
                <a:close/>
              </a:path>
              <a:path w="187960" h="205739">
                <a:moveTo>
                  <a:pt x="164464" y="123443"/>
                </a:moveTo>
                <a:lnTo>
                  <a:pt x="141040" y="144758"/>
                </a:lnTo>
                <a:lnTo>
                  <a:pt x="149606" y="154177"/>
                </a:lnTo>
                <a:lnTo>
                  <a:pt x="140208" y="162813"/>
                </a:lnTo>
                <a:lnTo>
                  <a:pt x="175556" y="162813"/>
                </a:lnTo>
                <a:lnTo>
                  <a:pt x="164464" y="123443"/>
                </a:lnTo>
                <a:close/>
              </a:path>
              <a:path w="187960" h="205739">
                <a:moveTo>
                  <a:pt x="9398" y="0"/>
                </a:moveTo>
                <a:lnTo>
                  <a:pt x="0" y="8636"/>
                </a:lnTo>
                <a:lnTo>
                  <a:pt x="131599" y="153348"/>
                </a:lnTo>
                <a:lnTo>
                  <a:pt x="141040" y="144758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29101" y="3048254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60" h="204470">
                <a:moveTo>
                  <a:pt x="131382" y="152059"/>
                </a:moveTo>
                <a:lnTo>
                  <a:pt x="107950" y="173482"/>
                </a:lnTo>
                <a:lnTo>
                  <a:pt x="187578" y="203962"/>
                </a:lnTo>
                <a:lnTo>
                  <a:pt x="175442" y="161417"/>
                </a:lnTo>
                <a:lnTo>
                  <a:pt x="139953" y="161417"/>
                </a:lnTo>
                <a:lnTo>
                  <a:pt x="131382" y="152059"/>
                </a:lnTo>
                <a:close/>
              </a:path>
              <a:path w="187960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7"/>
                </a:lnTo>
                <a:lnTo>
                  <a:pt x="149351" y="152908"/>
                </a:lnTo>
                <a:lnTo>
                  <a:pt x="140742" y="143502"/>
                </a:lnTo>
                <a:close/>
              </a:path>
              <a:path w="187960" h="204470">
                <a:moveTo>
                  <a:pt x="164211" y="122047"/>
                </a:moveTo>
                <a:lnTo>
                  <a:pt x="140742" y="143502"/>
                </a:lnTo>
                <a:lnTo>
                  <a:pt x="149351" y="152908"/>
                </a:lnTo>
                <a:lnTo>
                  <a:pt x="139953" y="161417"/>
                </a:lnTo>
                <a:lnTo>
                  <a:pt x="175442" y="161417"/>
                </a:lnTo>
                <a:lnTo>
                  <a:pt x="164211" y="122047"/>
                </a:lnTo>
                <a:close/>
              </a:path>
              <a:path w="187960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748278" y="398297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824478" y="3006089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810761" y="2967989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7" y="48006"/>
                </a:lnTo>
                <a:lnTo>
                  <a:pt x="88900" y="48006"/>
                </a:lnTo>
                <a:lnTo>
                  <a:pt x="88900" y="28194"/>
                </a:lnTo>
                <a:lnTo>
                  <a:pt x="132588" y="28194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76200" y="48006"/>
                </a:lnTo>
                <a:lnTo>
                  <a:pt x="76200" y="28194"/>
                </a:lnTo>
                <a:close/>
              </a:path>
              <a:path w="152400" h="76200">
                <a:moveTo>
                  <a:pt x="132588" y="28194"/>
                </a:moveTo>
                <a:lnTo>
                  <a:pt x="88900" y="28194"/>
                </a:lnTo>
                <a:lnTo>
                  <a:pt x="88900" y="48006"/>
                </a:lnTo>
                <a:lnTo>
                  <a:pt x="132587" y="48006"/>
                </a:lnTo>
                <a:lnTo>
                  <a:pt x="152400" y="38100"/>
                </a:lnTo>
                <a:lnTo>
                  <a:pt x="132588" y="2819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957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91610" y="3733927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6" y="177165"/>
                </a:lnTo>
                <a:lnTo>
                  <a:pt x="204088" y="204089"/>
                </a:lnTo>
                <a:lnTo>
                  <a:pt x="190626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4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3"/>
                </a:lnTo>
                <a:lnTo>
                  <a:pt x="190626" y="163703"/>
                </a:lnTo>
                <a:lnTo>
                  <a:pt x="177164" y="123317"/>
                </a:lnTo>
                <a:close/>
              </a:path>
              <a:path w="204470" h="204470">
                <a:moveTo>
                  <a:pt x="8889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491610" y="4053966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5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4" y="123316"/>
                </a:moveTo>
                <a:lnTo>
                  <a:pt x="154745" y="145736"/>
                </a:lnTo>
                <a:lnTo>
                  <a:pt x="163702" y="154685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6"/>
                </a:lnTo>
                <a:close/>
              </a:path>
              <a:path w="204470" h="204470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491610" y="3386454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6" y="177165"/>
                </a:lnTo>
                <a:lnTo>
                  <a:pt x="204088" y="204089"/>
                </a:lnTo>
                <a:lnTo>
                  <a:pt x="190626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4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3"/>
                </a:lnTo>
                <a:lnTo>
                  <a:pt x="190626" y="163703"/>
                </a:lnTo>
                <a:lnTo>
                  <a:pt x="177164" y="123317"/>
                </a:lnTo>
                <a:close/>
              </a:path>
              <a:path w="204470" h="204470">
                <a:moveTo>
                  <a:pt x="8889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491610" y="30344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69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69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69">
                <a:moveTo>
                  <a:pt x="177164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6"/>
                </a:lnTo>
                <a:close/>
              </a:path>
              <a:path w="204470" h="204469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00984" y="38343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2291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98848" y="3096005"/>
            <a:ext cx="207010" cy="208279"/>
          </a:xfrm>
          <a:custGeom>
            <a:avLst/>
            <a:gdLst/>
            <a:ahLst/>
            <a:cxnLst/>
            <a:rect l="l" t="t" r="r" b="b"/>
            <a:pathLst>
              <a:path w="207010" h="208279">
                <a:moveTo>
                  <a:pt x="145863" y="47123"/>
                </a:moveTo>
                <a:lnTo>
                  <a:pt x="0" y="194183"/>
                </a:lnTo>
                <a:lnTo>
                  <a:pt x="13970" y="208153"/>
                </a:lnTo>
                <a:lnTo>
                  <a:pt x="159959" y="61086"/>
                </a:lnTo>
                <a:lnTo>
                  <a:pt x="145863" y="47123"/>
                </a:lnTo>
                <a:close/>
              </a:path>
              <a:path w="207010" h="208279">
                <a:moveTo>
                  <a:pt x="194068" y="38100"/>
                </a:moveTo>
                <a:lnTo>
                  <a:pt x="154812" y="38100"/>
                </a:lnTo>
                <a:lnTo>
                  <a:pt x="168910" y="52070"/>
                </a:lnTo>
                <a:lnTo>
                  <a:pt x="159959" y="61086"/>
                </a:lnTo>
                <a:lnTo>
                  <a:pt x="179959" y="80899"/>
                </a:lnTo>
                <a:lnTo>
                  <a:pt x="194068" y="38100"/>
                </a:lnTo>
                <a:close/>
              </a:path>
              <a:path w="207010" h="208279">
                <a:moveTo>
                  <a:pt x="154812" y="38100"/>
                </a:moveTo>
                <a:lnTo>
                  <a:pt x="145863" y="47123"/>
                </a:lnTo>
                <a:lnTo>
                  <a:pt x="159959" y="61086"/>
                </a:lnTo>
                <a:lnTo>
                  <a:pt x="168910" y="52070"/>
                </a:lnTo>
                <a:lnTo>
                  <a:pt x="154812" y="38100"/>
                </a:lnTo>
                <a:close/>
              </a:path>
              <a:path w="207010" h="208279">
                <a:moveTo>
                  <a:pt x="206628" y="0"/>
                </a:moveTo>
                <a:lnTo>
                  <a:pt x="125856" y="27305"/>
                </a:lnTo>
                <a:lnTo>
                  <a:pt x="145863" y="47123"/>
                </a:lnTo>
                <a:lnTo>
                  <a:pt x="154812" y="38100"/>
                </a:lnTo>
                <a:lnTo>
                  <a:pt x="194068" y="38100"/>
                </a:lnTo>
                <a:lnTo>
                  <a:pt x="20662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991483" y="310603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4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6"/>
                </a:lnTo>
                <a:close/>
              </a:path>
              <a:path w="204470" h="204470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024884" y="3624071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009644" y="3924300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20256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438772" y="3720338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70">
                <a:moveTo>
                  <a:pt x="131382" y="152059"/>
                </a:moveTo>
                <a:lnTo>
                  <a:pt x="107950" y="173481"/>
                </a:lnTo>
                <a:lnTo>
                  <a:pt x="187578" y="203962"/>
                </a:lnTo>
                <a:lnTo>
                  <a:pt x="175442" y="161417"/>
                </a:lnTo>
                <a:lnTo>
                  <a:pt x="139953" y="161417"/>
                </a:lnTo>
                <a:lnTo>
                  <a:pt x="131382" y="152059"/>
                </a:lnTo>
                <a:close/>
              </a:path>
              <a:path w="187959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7"/>
                </a:lnTo>
                <a:lnTo>
                  <a:pt x="149351" y="152907"/>
                </a:lnTo>
                <a:lnTo>
                  <a:pt x="140742" y="143502"/>
                </a:lnTo>
                <a:close/>
              </a:path>
              <a:path w="187959" h="204470">
                <a:moveTo>
                  <a:pt x="164210" y="122047"/>
                </a:moveTo>
                <a:lnTo>
                  <a:pt x="140742" y="143502"/>
                </a:lnTo>
                <a:lnTo>
                  <a:pt x="149351" y="152907"/>
                </a:lnTo>
                <a:lnTo>
                  <a:pt x="139953" y="161417"/>
                </a:lnTo>
                <a:lnTo>
                  <a:pt x="175442" y="161417"/>
                </a:lnTo>
                <a:lnTo>
                  <a:pt x="164210" y="122047"/>
                </a:lnTo>
                <a:close/>
              </a:path>
              <a:path w="187959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438772" y="3372865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70">
                <a:moveTo>
                  <a:pt x="131382" y="152059"/>
                </a:moveTo>
                <a:lnTo>
                  <a:pt x="107950" y="173482"/>
                </a:lnTo>
                <a:lnTo>
                  <a:pt x="187578" y="203962"/>
                </a:lnTo>
                <a:lnTo>
                  <a:pt x="175442" y="161417"/>
                </a:lnTo>
                <a:lnTo>
                  <a:pt x="139953" y="161417"/>
                </a:lnTo>
                <a:lnTo>
                  <a:pt x="131382" y="152059"/>
                </a:lnTo>
                <a:close/>
              </a:path>
              <a:path w="187959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7"/>
                </a:lnTo>
                <a:lnTo>
                  <a:pt x="149351" y="152908"/>
                </a:lnTo>
                <a:lnTo>
                  <a:pt x="140742" y="143502"/>
                </a:lnTo>
                <a:close/>
              </a:path>
              <a:path w="187959" h="204470">
                <a:moveTo>
                  <a:pt x="164210" y="122047"/>
                </a:moveTo>
                <a:lnTo>
                  <a:pt x="140742" y="143502"/>
                </a:lnTo>
                <a:lnTo>
                  <a:pt x="149351" y="152908"/>
                </a:lnTo>
                <a:lnTo>
                  <a:pt x="139953" y="161417"/>
                </a:lnTo>
                <a:lnTo>
                  <a:pt x="175442" y="161417"/>
                </a:lnTo>
                <a:lnTo>
                  <a:pt x="164210" y="122047"/>
                </a:lnTo>
                <a:close/>
              </a:path>
              <a:path w="187959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438772" y="3019298"/>
            <a:ext cx="187960" cy="205740"/>
          </a:xfrm>
          <a:custGeom>
            <a:avLst/>
            <a:gdLst/>
            <a:ahLst/>
            <a:cxnLst/>
            <a:rect l="l" t="t" r="r" b="b"/>
            <a:pathLst>
              <a:path w="187959" h="205739">
                <a:moveTo>
                  <a:pt x="131599" y="153348"/>
                </a:moveTo>
                <a:lnTo>
                  <a:pt x="108076" y="174751"/>
                </a:lnTo>
                <a:lnTo>
                  <a:pt x="187578" y="205486"/>
                </a:lnTo>
                <a:lnTo>
                  <a:pt x="175556" y="162813"/>
                </a:lnTo>
                <a:lnTo>
                  <a:pt x="140207" y="162813"/>
                </a:lnTo>
                <a:lnTo>
                  <a:pt x="131599" y="153348"/>
                </a:lnTo>
                <a:close/>
              </a:path>
              <a:path w="187959" h="205739">
                <a:moveTo>
                  <a:pt x="141040" y="144758"/>
                </a:moveTo>
                <a:lnTo>
                  <a:pt x="131599" y="153348"/>
                </a:lnTo>
                <a:lnTo>
                  <a:pt x="140207" y="162813"/>
                </a:lnTo>
                <a:lnTo>
                  <a:pt x="149605" y="154177"/>
                </a:lnTo>
                <a:lnTo>
                  <a:pt x="141040" y="144758"/>
                </a:lnTo>
                <a:close/>
              </a:path>
              <a:path w="187959" h="205739">
                <a:moveTo>
                  <a:pt x="164465" y="123443"/>
                </a:moveTo>
                <a:lnTo>
                  <a:pt x="141040" y="144758"/>
                </a:lnTo>
                <a:lnTo>
                  <a:pt x="149605" y="154177"/>
                </a:lnTo>
                <a:lnTo>
                  <a:pt x="140207" y="162813"/>
                </a:lnTo>
                <a:lnTo>
                  <a:pt x="175556" y="162813"/>
                </a:lnTo>
                <a:lnTo>
                  <a:pt x="164465" y="123443"/>
                </a:lnTo>
                <a:close/>
              </a:path>
              <a:path w="187959" h="205739">
                <a:moveTo>
                  <a:pt x="9398" y="0"/>
                </a:moveTo>
                <a:lnTo>
                  <a:pt x="0" y="8636"/>
                </a:lnTo>
                <a:lnTo>
                  <a:pt x="131599" y="153348"/>
                </a:lnTo>
                <a:lnTo>
                  <a:pt x="141040" y="144758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459473" y="395401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35673" y="2977133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599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520433" y="2939033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8" y="48005"/>
                </a:lnTo>
                <a:lnTo>
                  <a:pt x="88900" y="48005"/>
                </a:lnTo>
                <a:lnTo>
                  <a:pt x="88900" y="28193"/>
                </a:lnTo>
                <a:lnTo>
                  <a:pt x="132587" y="28193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152400" h="76200">
                <a:moveTo>
                  <a:pt x="132587" y="28193"/>
                </a:moveTo>
                <a:lnTo>
                  <a:pt x="88900" y="28193"/>
                </a:lnTo>
                <a:lnTo>
                  <a:pt x="88900" y="48005"/>
                </a:lnTo>
                <a:lnTo>
                  <a:pt x="132588" y="48005"/>
                </a:lnTo>
                <a:lnTo>
                  <a:pt x="152400" y="38100"/>
                </a:lnTo>
                <a:lnTo>
                  <a:pt x="132587" y="2819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471415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280915" y="3928871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276216" y="3400297"/>
            <a:ext cx="187960" cy="205740"/>
          </a:xfrm>
          <a:custGeom>
            <a:avLst/>
            <a:gdLst/>
            <a:ahLst/>
            <a:cxnLst/>
            <a:rect l="l" t="t" r="r" b="b"/>
            <a:pathLst>
              <a:path w="187960" h="205739">
                <a:moveTo>
                  <a:pt x="131599" y="153348"/>
                </a:moveTo>
                <a:lnTo>
                  <a:pt x="108077" y="174751"/>
                </a:lnTo>
                <a:lnTo>
                  <a:pt x="187579" y="205486"/>
                </a:lnTo>
                <a:lnTo>
                  <a:pt x="175556" y="162813"/>
                </a:lnTo>
                <a:lnTo>
                  <a:pt x="140208" y="162813"/>
                </a:lnTo>
                <a:lnTo>
                  <a:pt x="131599" y="153348"/>
                </a:lnTo>
                <a:close/>
              </a:path>
              <a:path w="187960" h="205739">
                <a:moveTo>
                  <a:pt x="141040" y="144758"/>
                </a:moveTo>
                <a:lnTo>
                  <a:pt x="131599" y="153348"/>
                </a:lnTo>
                <a:lnTo>
                  <a:pt x="140208" y="162813"/>
                </a:lnTo>
                <a:lnTo>
                  <a:pt x="149606" y="154177"/>
                </a:lnTo>
                <a:lnTo>
                  <a:pt x="141040" y="144758"/>
                </a:lnTo>
                <a:close/>
              </a:path>
              <a:path w="187960" h="205739">
                <a:moveTo>
                  <a:pt x="164465" y="123443"/>
                </a:moveTo>
                <a:lnTo>
                  <a:pt x="141040" y="144758"/>
                </a:lnTo>
                <a:lnTo>
                  <a:pt x="149606" y="154177"/>
                </a:lnTo>
                <a:lnTo>
                  <a:pt x="140208" y="162813"/>
                </a:lnTo>
                <a:lnTo>
                  <a:pt x="175556" y="162813"/>
                </a:lnTo>
                <a:lnTo>
                  <a:pt x="164465" y="123443"/>
                </a:lnTo>
                <a:close/>
              </a:path>
              <a:path w="187960" h="205739">
                <a:moveTo>
                  <a:pt x="9398" y="0"/>
                </a:moveTo>
                <a:lnTo>
                  <a:pt x="0" y="8636"/>
                </a:lnTo>
                <a:lnTo>
                  <a:pt x="131599" y="153348"/>
                </a:lnTo>
                <a:lnTo>
                  <a:pt x="141040" y="144758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276216" y="3048254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60" h="204470">
                <a:moveTo>
                  <a:pt x="131382" y="152059"/>
                </a:moveTo>
                <a:lnTo>
                  <a:pt x="107950" y="173482"/>
                </a:lnTo>
                <a:lnTo>
                  <a:pt x="187579" y="203962"/>
                </a:lnTo>
                <a:lnTo>
                  <a:pt x="175442" y="161417"/>
                </a:lnTo>
                <a:lnTo>
                  <a:pt x="139954" y="161417"/>
                </a:lnTo>
                <a:lnTo>
                  <a:pt x="131382" y="152059"/>
                </a:lnTo>
                <a:close/>
              </a:path>
              <a:path w="187960" h="204470">
                <a:moveTo>
                  <a:pt x="140742" y="143502"/>
                </a:moveTo>
                <a:lnTo>
                  <a:pt x="131382" y="152059"/>
                </a:lnTo>
                <a:lnTo>
                  <a:pt x="139954" y="161417"/>
                </a:lnTo>
                <a:lnTo>
                  <a:pt x="149352" y="152908"/>
                </a:lnTo>
                <a:lnTo>
                  <a:pt x="140742" y="143502"/>
                </a:lnTo>
                <a:close/>
              </a:path>
              <a:path w="187960" h="204470">
                <a:moveTo>
                  <a:pt x="164211" y="122047"/>
                </a:moveTo>
                <a:lnTo>
                  <a:pt x="140742" y="143502"/>
                </a:lnTo>
                <a:lnTo>
                  <a:pt x="149352" y="152908"/>
                </a:lnTo>
                <a:lnTo>
                  <a:pt x="139954" y="161417"/>
                </a:lnTo>
                <a:lnTo>
                  <a:pt x="175442" y="161417"/>
                </a:lnTo>
                <a:lnTo>
                  <a:pt x="164211" y="122047"/>
                </a:lnTo>
                <a:close/>
              </a:path>
              <a:path w="187960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357878" y="2967989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7" y="48006"/>
                </a:lnTo>
                <a:lnTo>
                  <a:pt x="88900" y="48006"/>
                </a:lnTo>
                <a:lnTo>
                  <a:pt x="88900" y="28194"/>
                </a:lnTo>
                <a:lnTo>
                  <a:pt x="132588" y="28194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76200" y="48006"/>
                </a:lnTo>
                <a:lnTo>
                  <a:pt x="76200" y="28194"/>
                </a:lnTo>
                <a:close/>
              </a:path>
              <a:path w="152400" h="76200">
                <a:moveTo>
                  <a:pt x="132588" y="28194"/>
                </a:moveTo>
                <a:lnTo>
                  <a:pt x="88900" y="28194"/>
                </a:lnTo>
                <a:lnTo>
                  <a:pt x="88900" y="48006"/>
                </a:lnTo>
                <a:lnTo>
                  <a:pt x="132587" y="48006"/>
                </a:lnTo>
                <a:lnTo>
                  <a:pt x="152400" y="38100"/>
                </a:lnTo>
                <a:lnTo>
                  <a:pt x="132588" y="2819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287773" y="367207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57878" y="3006089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9911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809871" y="3738498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47260" y="156269"/>
                </a:moveTo>
                <a:lnTo>
                  <a:pt x="124840" y="178688"/>
                </a:lnTo>
                <a:lnTo>
                  <a:pt x="205612" y="205612"/>
                </a:lnTo>
                <a:lnTo>
                  <a:pt x="192150" y="165226"/>
                </a:lnTo>
                <a:lnTo>
                  <a:pt x="156209" y="165226"/>
                </a:lnTo>
                <a:lnTo>
                  <a:pt x="147260" y="156269"/>
                </a:lnTo>
                <a:close/>
              </a:path>
              <a:path w="205739" h="205739">
                <a:moveTo>
                  <a:pt x="156269" y="147260"/>
                </a:moveTo>
                <a:lnTo>
                  <a:pt x="147260" y="156269"/>
                </a:lnTo>
                <a:lnTo>
                  <a:pt x="156209" y="165226"/>
                </a:lnTo>
                <a:lnTo>
                  <a:pt x="165226" y="156209"/>
                </a:lnTo>
                <a:lnTo>
                  <a:pt x="156269" y="147260"/>
                </a:lnTo>
                <a:close/>
              </a:path>
              <a:path w="205739" h="205739">
                <a:moveTo>
                  <a:pt x="178688" y="124840"/>
                </a:moveTo>
                <a:lnTo>
                  <a:pt x="156269" y="147260"/>
                </a:lnTo>
                <a:lnTo>
                  <a:pt x="165226" y="156209"/>
                </a:lnTo>
                <a:lnTo>
                  <a:pt x="156209" y="165226"/>
                </a:lnTo>
                <a:lnTo>
                  <a:pt x="192150" y="165226"/>
                </a:lnTo>
                <a:lnTo>
                  <a:pt x="178688" y="124840"/>
                </a:lnTo>
                <a:close/>
              </a:path>
              <a:path w="205739" h="205739">
                <a:moveTo>
                  <a:pt x="8889" y="0"/>
                </a:moveTo>
                <a:lnTo>
                  <a:pt x="0" y="8889"/>
                </a:lnTo>
                <a:lnTo>
                  <a:pt x="147260" y="156269"/>
                </a:lnTo>
                <a:lnTo>
                  <a:pt x="156269" y="14726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09871" y="4058539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39" h="204470">
                <a:moveTo>
                  <a:pt x="147054" y="154867"/>
                </a:moveTo>
                <a:lnTo>
                  <a:pt x="124713" y="177419"/>
                </a:lnTo>
                <a:lnTo>
                  <a:pt x="205612" y="204088"/>
                </a:lnTo>
                <a:lnTo>
                  <a:pt x="192003" y="163830"/>
                </a:lnTo>
                <a:lnTo>
                  <a:pt x="156082" y="163830"/>
                </a:lnTo>
                <a:lnTo>
                  <a:pt x="147054" y="154867"/>
                </a:lnTo>
                <a:close/>
              </a:path>
              <a:path w="205739" h="204470">
                <a:moveTo>
                  <a:pt x="155961" y="145875"/>
                </a:moveTo>
                <a:lnTo>
                  <a:pt x="147054" y="154867"/>
                </a:lnTo>
                <a:lnTo>
                  <a:pt x="156082" y="163830"/>
                </a:lnTo>
                <a:lnTo>
                  <a:pt x="164973" y="154812"/>
                </a:lnTo>
                <a:lnTo>
                  <a:pt x="155961" y="145875"/>
                </a:lnTo>
                <a:close/>
              </a:path>
              <a:path w="205739" h="204470">
                <a:moveTo>
                  <a:pt x="178307" y="123317"/>
                </a:moveTo>
                <a:lnTo>
                  <a:pt x="155961" y="145875"/>
                </a:lnTo>
                <a:lnTo>
                  <a:pt x="164973" y="154812"/>
                </a:lnTo>
                <a:lnTo>
                  <a:pt x="156082" y="163830"/>
                </a:lnTo>
                <a:lnTo>
                  <a:pt x="192003" y="163830"/>
                </a:lnTo>
                <a:lnTo>
                  <a:pt x="178307" y="123317"/>
                </a:lnTo>
                <a:close/>
              </a:path>
              <a:path w="205739" h="204470">
                <a:moveTo>
                  <a:pt x="8889" y="0"/>
                </a:moveTo>
                <a:lnTo>
                  <a:pt x="0" y="8890"/>
                </a:lnTo>
                <a:lnTo>
                  <a:pt x="147054" y="154867"/>
                </a:lnTo>
                <a:lnTo>
                  <a:pt x="155961" y="145875"/>
                </a:lnTo>
                <a:lnTo>
                  <a:pt x="88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809871" y="3391027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39" h="204470">
                <a:moveTo>
                  <a:pt x="147054" y="154867"/>
                </a:moveTo>
                <a:lnTo>
                  <a:pt x="124713" y="177419"/>
                </a:lnTo>
                <a:lnTo>
                  <a:pt x="205612" y="204088"/>
                </a:lnTo>
                <a:lnTo>
                  <a:pt x="192003" y="163830"/>
                </a:lnTo>
                <a:lnTo>
                  <a:pt x="156082" y="163830"/>
                </a:lnTo>
                <a:lnTo>
                  <a:pt x="147054" y="154867"/>
                </a:lnTo>
                <a:close/>
              </a:path>
              <a:path w="205739" h="204470">
                <a:moveTo>
                  <a:pt x="155961" y="145875"/>
                </a:moveTo>
                <a:lnTo>
                  <a:pt x="147054" y="154867"/>
                </a:lnTo>
                <a:lnTo>
                  <a:pt x="156082" y="163830"/>
                </a:lnTo>
                <a:lnTo>
                  <a:pt x="164973" y="154812"/>
                </a:lnTo>
                <a:lnTo>
                  <a:pt x="155961" y="145875"/>
                </a:lnTo>
                <a:close/>
              </a:path>
              <a:path w="205739" h="204470">
                <a:moveTo>
                  <a:pt x="178307" y="123317"/>
                </a:moveTo>
                <a:lnTo>
                  <a:pt x="155961" y="145875"/>
                </a:lnTo>
                <a:lnTo>
                  <a:pt x="164973" y="154812"/>
                </a:lnTo>
                <a:lnTo>
                  <a:pt x="156082" y="163830"/>
                </a:lnTo>
                <a:lnTo>
                  <a:pt x="192003" y="163830"/>
                </a:lnTo>
                <a:lnTo>
                  <a:pt x="178307" y="123317"/>
                </a:lnTo>
                <a:close/>
              </a:path>
              <a:path w="205739" h="204470">
                <a:moveTo>
                  <a:pt x="8889" y="0"/>
                </a:moveTo>
                <a:lnTo>
                  <a:pt x="0" y="8889"/>
                </a:lnTo>
                <a:lnTo>
                  <a:pt x="147054" y="154867"/>
                </a:lnTo>
                <a:lnTo>
                  <a:pt x="155961" y="145875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809871" y="3038982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39" h="204469">
                <a:moveTo>
                  <a:pt x="147054" y="154867"/>
                </a:moveTo>
                <a:lnTo>
                  <a:pt x="124713" y="177418"/>
                </a:lnTo>
                <a:lnTo>
                  <a:pt x="205612" y="204088"/>
                </a:lnTo>
                <a:lnTo>
                  <a:pt x="192003" y="163829"/>
                </a:lnTo>
                <a:lnTo>
                  <a:pt x="156082" y="163829"/>
                </a:lnTo>
                <a:lnTo>
                  <a:pt x="147054" y="154867"/>
                </a:lnTo>
                <a:close/>
              </a:path>
              <a:path w="205739" h="204469">
                <a:moveTo>
                  <a:pt x="155961" y="145875"/>
                </a:moveTo>
                <a:lnTo>
                  <a:pt x="147054" y="154867"/>
                </a:lnTo>
                <a:lnTo>
                  <a:pt x="156082" y="163829"/>
                </a:lnTo>
                <a:lnTo>
                  <a:pt x="164973" y="154812"/>
                </a:lnTo>
                <a:lnTo>
                  <a:pt x="155961" y="145875"/>
                </a:lnTo>
                <a:close/>
              </a:path>
              <a:path w="205739" h="204469">
                <a:moveTo>
                  <a:pt x="178307" y="123316"/>
                </a:moveTo>
                <a:lnTo>
                  <a:pt x="155961" y="145875"/>
                </a:lnTo>
                <a:lnTo>
                  <a:pt x="164973" y="154812"/>
                </a:lnTo>
                <a:lnTo>
                  <a:pt x="156082" y="163829"/>
                </a:lnTo>
                <a:lnTo>
                  <a:pt x="192003" y="163829"/>
                </a:lnTo>
                <a:lnTo>
                  <a:pt x="178307" y="123316"/>
                </a:lnTo>
                <a:close/>
              </a:path>
              <a:path w="205739" h="204469">
                <a:moveTo>
                  <a:pt x="8889" y="0"/>
                </a:moveTo>
                <a:lnTo>
                  <a:pt x="0" y="8889"/>
                </a:lnTo>
                <a:lnTo>
                  <a:pt x="147054" y="154867"/>
                </a:lnTo>
                <a:lnTo>
                  <a:pt x="155961" y="145875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619244" y="38389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558028" y="2496311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27777" y="3100577"/>
            <a:ext cx="207010" cy="208279"/>
          </a:xfrm>
          <a:custGeom>
            <a:avLst/>
            <a:gdLst/>
            <a:ahLst/>
            <a:cxnLst/>
            <a:rect l="l" t="t" r="r" b="b"/>
            <a:pathLst>
              <a:path w="207010" h="208279">
                <a:moveTo>
                  <a:pt x="145863" y="47123"/>
                </a:moveTo>
                <a:lnTo>
                  <a:pt x="0" y="194183"/>
                </a:lnTo>
                <a:lnTo>
                  <a:pt x="13970" y="208152"/>
                </a:lnTo>
                <a:lnTo>
                  <a:pt x="159959" y="61086"/>
                </a:lnTo>
                <a:lnTo>
                  <a:pt x="145863" y="47123"/>
                </a:lnTo>
                <a:close/>
              </a:path>
              <a:path w="207010" h="208279">
                <a:moveTo>
                  <a:pt x="194068" y="38100"/>
                </a:moveTo>
                <a:lnTo>
                  <a:pt x="154812" y="38100"/>
                </a:lnTo>
                <a:lnTo>
                  <a:pt x="168910" y="52070"/>
                </a:lnTo>
                <a:lnTo>
                  <a:pt x="159959" y="61086"/>
                </a:lnTo>
                <a:lnTo>
                  <a:pt x="179959" y="80899"/>
                </a:lnTo>
                <a:lnTo>
                  <a:pt x="194068" y="38100"/>
                </a:lnTo>
                <a:close/>
              </a:path>
              <a:path w="207010" h="208279">
                <a:moveTo>
                  <a:pt x="154812" y="38100"/>
                </a:moveTo>
                <a:lnTo>
                  <a:pt x="145863" y="47123"/>
                </a:lnTo>
                <a:lnTo>
                  <a:pt x="159959" y="61086"/>
                </a:lnTo>
                <a:lnTo>
                  <a:pt x="168910" y="52070"/>
                </a:lnTo>
                <a:lnTo>
                  <a:pt x="154812" y="38100"/>
                </a:lnTo>
                <a:close/>
              </a:path>
              <a:path w="207010" h="208279">
                <a:moveTo>
                  <a:pt x="206628" y="0"/>
                </a:moveTo>
                <a:lnTo>
                  <a:pt x="125857" y="27305"/>
                </a:lnTo>
                <a:lnTo>
                  <a:pt x="145863" y="47123"/>
                </a:lnTo>
                <a:lnTo>
                  <a:pt x="154812" y="38100"/>
                </a:lnTo>
                <a:lnTo>
                  <a:pt x="194068" y="38100"/>
                </a:lnTo>
                <a:lnTo>
                  <a:pt x="20662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20410" y="31106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4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6"/>
                </a:lnTo>
                <a:close/>
              </a:path>
              <a:path w="204470" h="204470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53811" y="3628644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199"/>
                </a:lnTo>
                <a:lnTo>
                  <a:pt x="215900" y="44449"/>
                </a:lnTo>
                <a:lnTo>
                  <a:pt x="165100" y="44449"/>
                </a:lnTo>
                <a:lnTo>
                  <a:pt x="165100" y="31749"/>
                </a:lnTo>
                <a:lnTo>
                  <a:pt x="215900" y="31749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52400" y="44449"/>
                </a:lnTo>
                <a:lnTo>
                  <a:pt x="152400" y="31749"/>
                </a:lnTo>
                <a:close/>
              </a:path>
              <a:path w="228600" h="76200">
                <a:moveTo>
                  <a:pt x="215900" y="31749"/>
                </a:moveTo>
                <a:lnTo>
                  <a:pt x="165100" y="31749"/>
                </a:lnTo>
                <a:lnTo>
                  <a:pt x="165100" y="44449"/>
                </a:lnTo>
                <a:lnTo>
                  <a:pt x="215900" y="44449"/>
                </a:lnTo>
                <a:lnTo>
                  <a:pt x="228600" y="38099"/>
                </a:lnTo>
                <a:lnTo>
                  <a:pt x="21590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38571" y="3928871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293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634354" y="3729354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7" y="177165"/>
                </a:lnTo>
                <a:lnTo>
                  <a:pt x="204089" y="204089"/>
                </a:lnTo>
                <a:lnTo>
                  <a:pt x="190627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5" y="123317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3"/>
                </a:lnTo>
                <a:lnTo>
                  <a:pt x="190627" y="163703"/>
                </a:lnTo>
                <a:lnTo>
                  <a:pt x="177165" y="123317"/>
                </a:lnTo>
                <a:close/>
              </a:path>
              <a:path w="204470" h="204470">
                <a:moveTo>
                  <a:pt x="8890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634228" y="4047871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70" h="205739">
                <a:moveTo>
                  <a:pt x="145998" y="155965"/>
                </a:moveTo>
                <a:lnTo>
                  <a:pt x="123444" y="178307"/>
                </a:lnTo>
                <a:lnTo>
                  <a:pt x="204216" y="205612"/>
                </a:lnTo>
                <a:lnTo>
                  <a:pt x="190818" y="164972"/>
                </a:lnTo>
                <a:lnTo>
                  <a:pt x="154939" y="164972"/>
                </a:lnTo>
                <a:lnTo>
                  <a:pt x="145998" y="155965"/>
                </a:lnTo>
                <a:close/>
              </a:path>
              <a:path w="204470" h="205739">
                <a:moveTo>
                  <a:pt x="154994" y="147054"/>
                </a:moveTo>
                <a:lnTo>
                  <a:pt x="145998" y="155965"/>
                </a:lnTo>
                <a:lnTo>
                  <a:pt x="154939" y="164972"/>
                </a:lnTo>
                <a:lnTo>
                  <a:pt x="163957" y="156082"/>
                </a:lnTo>
                <a:lnTo>
                  <a:pt x="154994" y="147054"/>
                </a:lnTo>
                <a:close/>
              </a:path>
              <a:path w="204470" h="205739">
                <a:moveTo>
                  <a:pt x="177546" y="124713"/>
                </a:moveTo>
                <a:lnTo>
                  <a:pt x="154994" y="147054"/>
                </a:lnTo>
                <a:lnTo>
                  <a:pt x="163957" y="156082"/>
                </a:lnTo>
                <a:lnTo>
                  <a:pt x="154939" y="164972"/>
                </a:lnTo>
                <a:lnTo>
                  <a:pt x="190818" y="164972"/>
                </a:lnTo>
                <a:lnTo>
                  <a:pt x="177546" y="124713"/>
                </a:lnTo>
                <a:close/>
              </a:path>
              <a:path w="204470" h="205739">
                <a:moveTo>
                  <a:pt x="9017" y="0"/>
                </a:moveTo>
                <a:lnTo>
                  <a:pt x="0" y="8889"/>
                </a:lnTo>
                <a:lnTo>
                  <a:pt x="145998" y="155965"/>
                </a:lnTo>
                <a:lnTo>
                  <a:pt x="154994" y="147054"/>
                </a:lnTo>
                <a:lnTo>
                  <a:pt x="901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634354" y="3381883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7" y="177164"/>
                </a:lnTo>
                <a:lnTo>
                  <a:pt x="204089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70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634354" y="302983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69">
                <a:moveTo>
                  <a:pt x="145736" y="154745"/>
                </a:moveTo>
                <a:lnTo>
                  <a:pt x="123317" y="177164"/>
                </a:lnTo>
                <a:lnTo>
                  <a:pt x="204089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69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70" h="204469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70" h="204469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443728" y="382981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896100" y="2496311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665848" y="3100577"/>
            <a:ext cx="207010" cy="208279"/>
          </a:xfrm>
          <a:custGeom>
            <a:avLst/>
            <a:gdLst/>
            <a:ahLst/>
            <a:cxnLst/>
            <a:rect l="l" t="t" r="r" b="b"/>
            <a:pathLst>
              <a:path w="207009" h="208279">
                <a:moveTo>
                  <a:pt x="145863" y="47123"/>
                </a:moveTo>
                <a:lnTo>
                  <a:pt x="0" y="194183"/>
                </a:lnTo>
                <a:lnTo>
                  <a:pt x="13970" y="208152"/>
                </a:lnTo>
                <a:lnTo>
                  <a:pt x="159959" y="61086"/>
                </a:lnTo>
                <a:lnTo>
                  <a:pt x="145863" y="47123"/>
                </a:lnTo>
                <a:close/>
              </a:path>
              <a:path w="207009" h="208279">
                <a:moveTo>
                  <a:pt x="194068" y="38100"/>
                </a:moveTo>
                <a:lnTo>
                  <a:pt x="154812" y="38100"/>
                </a:lnTo>
                <a:lnTo>
                  <a:pt x="168909" y="52070"/>
                </a:lnTo>
                <a:lnTo>
                  <a:pt x="159959" y="61086"/>
                </a:lnTo>
                <a:lnTo>
                  <a:pt x="179958" y="80899"/>
                </a:lnTo>
                <a:lnTo>
                  <a:pt x="194068" y="38100"/>
                </a:lnTo>
                <a:close/>
              </a:path>
              <a:path w="207009" h="208279">
                <a:moveTo>
                  <a:pt x="154812" y="38100"/>
                </a:moveTo>
                <a:lnTo>
                  <a:pt x="145863" y="47123"/>
                </a:lnTo>
                <a:lnTo>
                  <a:pt x="159959" y="61086"/>
                </a:lnTo>
                <a:lnTo>
                  <a:pt x="168909" y="52070"/>
                </a:lnTo>
                <a:lnTo>
                  <a:pt x="154812" y="38100"/>
                </a:lnTo>
                <a:close/>
              </a:path>
              <a:path w="207009" h="208279">
                <a:moveTo>
                  <a:pt x="206628" y="0"/>
                </a:moveTo>
                <a:lnTo>
                  <a:pt x="125856" y="27305"/>
                </a:lnTo>
                <a:lnTo>
                  <a:pt x="145863" y="47123"/>
                </a:lnTo>
                <a:lnTo>
                  <a:pt x="154812" y="38100"/>
                </a:lnTo>
                <a:lnTo>
                  <a:pt x="194068" y="38100"/>
                </a:lnTo>
                <a:lnTo>
                  <a:pt x="20662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658482" y="31106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7" y="177164"/>
                </a:lnTo>
                <a:lnTo>
                  <a:pt x="204089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5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5" y="123316"/>
                </a:lnTo>
                <a:close/>
              </a:path>
              <a:path w="204470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691883" y="3628644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199"/>
                </a:lnTo>
                <a:lnTo>
                  <a:pt x="215900" y="44449"/>
                </a:lnTo>
                <a:lnTo>
                  <a:pt x="165100" y="44449"/>
                </a:lnTo>
                <a:lnTo>
                  <a:pt x="165100" y="31749"/>
                </a:lnTo>
                <a:lnTo>
                  <a:pt x="215900" y="31749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52400" y="44449"/>
                </a:lnTo>
                <a:lnTo>
                  <a:pt x="152400" y="31749"/>
                </a:lnTo>
                <a:close/>
              </a:path>
              <a:path w="228600" h="76200">
                <a:moveTo>
                  <a:pt x="215900" y="31749"/>
                </a:moveTo>
                <a:lnTo>
                  <a:pt x="165100" y="31749"/>
                </a:lnTo>
                <a:lnTo>
                  <a:pt x="165100" y="44449"/>
                </a:lnTo>
                <a:lnTo>
                  <a:pt x="215900" y="44449"/>
                </a:lnTo>
                <a:lnTo>
                  <a:pt x="228600" y="38099"/>
                </a:lnTo>
                <a:lnTo>
                  <a:pt x="21590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676643" y="3928871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124700" y="2481072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934200" y="3919728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929501" y="3391153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70">
                <a:moveTo>
                  <a:pt x="131382" y="152059"/>
                </a:moveTo>
                <a:lnTo>
                  <a:pt x="107950" y="173482"/>
                </a:lnTo>
                <a:lnTo>
                  <a:pt x="187578" y="203962"/>
                </a:lnTo>
                <a:lnTo>
                  <a:pt x="175442" y="161417"/>
                </a:lnTo>
                <a:lnTo>
                  <a:pt x="139953" y="161417"/>
                </a:lnTo>
                <a:lnTo>
                  <a:pt x="131382" y="152059"/>
                </a:lnTo>
                <a:close/>
              </a:path>
              <a:path w="187959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7"/>
                </a:lnTo>
                <a:lnTo>
                  <a:pt x="149351" y="152908"/>
                </a:lnTo>
                <a:lnTo>
                  <a:pt x="140742" y="143502"/>
                </a:lnTo>
                <a:close/>
              </a:path>
              <a:path w="187959" h="204470">
                <a:moveTo>
                  <a:pt x="164210" y="122047"/>
                </a:moveTo>
                <a:lnTo>
                  <a:pt x="140742" y="143502"/>
                </a:lnTo>
                <a:lnTo>
                  <a:pt x="149351" y="152908"/>
                </a:lnTo>
                <a:lnTo>
                  <a:pt x="139953" y="161417"/>
                </a:lnTo>
                <a:lnTo>
                  <a:pt x="175442" y="161417"/>
                </a:lnTo>
                <a:lnTo>
                  <a:pt x="164210" y="122047"/>
                </a:lnTo>
                <a:close/>
              </a:path>
              <a:path w="187959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929501" y="3039110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69">
                <a:moveTo>
                  <a:pt x="131382" y="152059"/>
                </a:moveTo>
                <a:lnTo>
                  <a:pt x="107950" y="173481"/>
                </a:lnTo>
                <a:lnTo>
                  <a:pt x="187578" y="203962"/>
                </a:lnTo>
                <a:lnTo>
                  <a:pt x="175442" y="161416"/>
                </a:lnTo>
                <a:lnTo>
                  <a:pt x="139953" y="161416"/>
                </a:lnTo>
                <a:lnTo>
                  <a:pt x="131382" y="152059"/>
                </a:lnTo>
                <a:close/>
              </a:path>
              <a:path w="187959" h="204469">
                <a:moveTo>
                  <a:pt x="140742" y="143502"/>
                </a:moveTo>
                <a:lnTo>
                  <a:pt x="131382" y="152059"/>
                </a:lnTo>
                <a:lnTo>
                  <a:pt x="139953" y="161416"/>
                </a:lnTo>
                <a:lnTo>
                  <a:pt x="149351" y="152907"/>
                </a:lnTo>
                <a:lnTo>
                  <a:pt x="140742" y="143502"/>
                </a:lnTo>
                <a:close/>
              </a:path>
              <a:path w="187959" h="204469">
                <a:moveTo>
                  <a:pt x="164210" y="122047"/>
                </a:moveTo>
                <a:lnTo>
                  <a:pt x="140742" y="143502"/>
                </a:lnTo>
                <a:lnTo>
                  <a:pt x="149351" y="152907"/>
                </a:lnTo>
                <a:lnTo>
                  <a:pt x="139953" y="161416"/>
                </a:lnTo>
                <a:lnTo>
                  <a:pt x="175442" y="161416"/>
                </a:lnTo>
                <a:lnTo>
                  <a:pt x="164210" y="122047"/>
                </a:lnTo>
                <a:close/>
              </a:path>
              <a:path w="187959" h="204469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011161" y="2958845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8" y="48005"/>
                </a:lnTo>
                <a:lnTo>
                  <a:pt x="88900" y="48005"/>
                </a:lnTo>
                <a:lnTo>
                  <a:pt x="88900" y="28193"/>
                </a:lnTo>
                <a:lnTo>
                  <a:pt x="132587" y="28193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152400" h="76200">
                <a:moveTo>
                  <a:pt x="132587" y="28193"/>
                </a:moveTo>
                <a:lnTo>
                  <a:pt x="88900" y="28193"/>
                </a:lnTo>
                <a:lnTo>
                  <a:pt x="88900" y="48005"/>
                </a:lnTo>
                <a:lnTo>
                  <a:pt x="132588" y="48005"/>
                </a:lnTo>
                <a:lnTo>
                  <a:pt x="152400" y="38100"/>
                </a:lnTo>
                <a:lnTo>
                  <a:pt x="132587" y="2819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939533" y="366293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011161" y="2996945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799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295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229856" y="3738498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70" h="205739">
                <a:moveTo>
                  <a:pt x="145998" y="155965"/>
                </a:moveTo>
                <a:lnTo>
                  <a:pt x="123444" y="178307"/>
                </a:lnTo>
                <a:lnTo>
                  <a:pt x="204216" y="205612"/>
                </a:lnTo>
                <a:lnTo>
                  <a:pt x="190818" y="164973"/>
                </a:lnTo>
                <a:lnTo>
                  <a:pt x="154940" y="164973"/>
                </a:lnTo>
                <a:lnTo>
                  <a:pt x="145998" y="155965"/>
                </a:lnTo>
                <a:close/>
              </a:path>
              <a:path w="204470" h="205739">
                <a:moveTo>
                  <a:pt x="154994" y="147054"/>
                </a:moveTo>
                <a:lnTo>
                  <a:pt x="145998" y="155965"/>
                </a:lnTo>
                <a:lnTo>
                  <a:pt x="154940" y="164973"/>
                </a:lnTo>
                <a:lnTo>
                  <a:pt x="163957" y="156082"/>
                </a:lnTo>
                <a:lnTo>
                  <a:pt x="154994" y="147054"/>
                </a:lnTo>
                <a:close/>
              </a:path>
              <a:path w="204470" h="205739">
                <a:moveTo>
                  <a:pt x="177546" y="124713"/>
                </a:moveTo>
                <a:lnTo>
                  <a:pt x="154994" y="147054"/>
                </a:lnTo>
                <a:lnTo>
                  <a:pt x="163957" y="156082"/>
                </a:lnTo>
                <a:lnTo>
                  <a:pt x="154940" y="164973"/>
                </a:lnTo>
                <a:lnTo>
                  <a:pt x="190818" y="164973"/>
                </a:lnTo>
                <a:lnTo>
                  <a:pt x="177546" y="124713"/>
                </a:lnTo>
                <a:close/>
              </a:path>
              <a:path w="204470" h="205739">
                <a:moveTo>
                  <a:pt x="9017" y="0"/>
                </a:moveTo>
                <a:lnTo>
                  <a:pt x="0" y="8889"/>
                </a:lnTo>
                <a:lnTo>
                  <a:pt x="145998" y="155965"/>
                </a:lnTo>
                <a:lnTo>
                  <a:pt x="154994" y="147054"/>
                </a:lnTo>
                <a:lnTo>
                  <a:pt x="9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229982" y="405853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7" y="177165"/>
                </a:lnTo>
                <a:lnTo>
                  <a:pt x="204089" y="204088"/>
                </a:lnTo>
                <a:lnTo>
                  <a:pt x="190626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5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3"/>
                </a:lnTo>
                <a:lnTo>
                  <a:pt x="190626" y="163703"/>
                </a:lnTo>
                <a:lnTo>
                  <a:pt x="177165" y="123317"/>
                </a:lnTo>
                <a:close/>
              </a:path>
              <a:path w="204470" h="204470">
                <a:moveTo>
                  <a:pt x="8890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229982" y="3391027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7" y="177164"/>
                </a:lnTo>
                <a:lnTo>
                  <a:pt x="204089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5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5" y="123317"/>
                </a:lnTo>
                <a:close/>
              </a:path>
              <a:path w="204470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229982" y="3038982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69">
                <a:moveTo>
                  <a:pt x="145736" y="154745"/>
                </a:moveTo>
                <a:lnTo>
                  <a:pt x="123317" y="177164"/>
                </a:lnTo>
                <a:lnTo>
                  <a:pt x="204089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69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69">
                <a:moveTo>
                  <a:pt x="177165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5" y="123316"/>
                </a:lnTo>
                <a:close/>
              </a:path>
              <a:path w="204470" h="204469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039356" y="38389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671816" y="25146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481316" y="3953255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476617" y="3424682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70">
                <a:moveTo>
                  <a:pt x="131382" y="152059"/>
                </a:moveTo>
                <a:lnTo>
                  <a:pt x="107950" y="173481"/>
                </a:lnTo>
                <a:lnTo>
                  <a:pt x="187578" y="203961"/>
                </a:lnTo>
                <a:lnTo>
                  <a:pt x="175442" y="161416"/>
                </a:lnTo>
                <a:lnTo>
                  <a:pt x="139953" y="161416"/>
                </a:lnTo>
                <a:lnTo>
                  <a:pt x="131382" y="152059"/>
                </a:lnTo>
                <a:close/>
              </a:path>
              <a:path w="187959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6"/>
                </a:lnTo>
                <a:lnTo>
                  <a:pt x="149351" y="152907"/>
                </a:lnTo>
                <a:lnTo>
                  <a:pt x="140742" y="143502"/>
                </a:lnTo>
                <a:close/>
              </a:path>
              <a:path w="187959" h="204470">
                <a:moveTo>
                  <a:pt x="164210" y="122046"/>
                </a:moveTo>
                <a:lnTo>
                  <a:pt x="140742" y="143502"/>
                </a:lnTo>
                <a:lnTo>
                  <a:pt x="149351" y="152907"/>
                </a:lnTo>
                <a:lnTo>
                  <a:pt x="139953" y="161416"/>
                </a:lnTo>
                <a:lnTo>
                  <a:pt x="175442" y="161416"/>
                </a:lnTo>
                <a:lnTo>
                  <a:pt x="164210" y="122046"/>
                </a:lnTo>
                <a:close/>
              </a:path>
              <a:path w="187959" h="204470">
                <a:moveTo>
                  <a:pt x="9398" y="0"/>
                </a:moveTo>
                <a:lnTo>
                  <a:pt x="0" y="8635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476617" y="3072638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70">
                <a:moveTo>
                  <a:pt x="131382" y="152059"/>
                </a:moveTo>
                <a:lnTo>
                  <a:pt x="107950" y="173482"/>
                </a:lnTo>
                <a:lnTo>
                  <a:pt x="187578" y="203962"/>
                </a:lnTo>
                <a:lnTo>
                  <a:pt x="175442" y="161416"/>
                </a:lnTo>
                <a:lnTo>
                  <a:pt x="139953" y="161416"/>
                </a:lnTo>
                <a:lnTo>
                  <a:pt x="131382" y="152059"/>
                </a:lnTo>
                <a:close/>
              </a:path>
              <a:path w="187959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6"/>
                </a:lnTo>
                <a:lnTo>
                  <a:pt x="149351" y="152908"/>
                </a:lnTo>
                <a:lnTo>
                  <a:pt x="140742" y="143502"/>
                </a:lnTo>
                <a:close/>
              </a:path>
              <a:path w="187959" h="204470">
                <a:moveTo>
                  <a:pt x="164210" y="122047"/>
                </a:moveTo>
                <a:lnTo>
                  <a:pt x="140742" y="143502"/>
                </a:lnTo>
                <a:lnTo>
                  <a:pt x="149351" y="152908"/>
                </a:lnTo>
                <a:lnTo>
                  <a:pt x="139953" y="161416"/>
                </a:lnTo>
                <a:lnTo>
                  <a:pt x="175442" y="161416"/>
                </a:lnTo>
                <a:lnTo>
                  <a:pt x="164210" y="122047"/>
                </a:lnTo>
                <a:close/>
              </a:path>
              <a:path w="187959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558278" y="2992373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8" y="48005"/>
                </a:lnTo>
                <a:lnTo>
                  <a:pt x="88900" y="48005"/>
                </a:lnTo>
                <a:lnTo>
                  <a:pt x="88900" y="28193"/>
                </a:lnTo>
                <a:lnTo>
                  <a:pt x="132587" y="28193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152400" h="76200">
                <a:moveTo>
                  <a:pt x="132587" y="28193"/>
                </a:moveTo>
                <a:lnTo>
                  <a:pt x="88900" y="28193"/>
                </a:lnTo>
                <a:lnTo>
                  <a:pt x="88900" y="48005"/>
                </a:lnTo>
                <a:lnTo>
                  <a:pt x="132588" y="48005"/>
                </a:lnTo>
                <a:lnTo>
                  <a:pt x="152400" y="38100"/>
                </a:lnTo>
                <a:lnTo>
                  <a:pt x="132587" y="2819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488173" y="3696461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558278" y="3030473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41</a:t>
            </a:r>
          </a:p>
        </p:txBody>
      </p:sp>
      <p:sp>
        <p:nvSpPr>
          <p:cNvPr id="196" name="object 19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197" name="Audio 19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4"/>
    </mc:Choice>
    <mc:Fallback xmlns="">
      <p:transition spd="slow" advTm="6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16276" y="85978"/>
            <a:ext cx="471106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dirty="0">
                <a:solidFill>
                  <a:srgbClr val="0D3ACC"/>
                </a:solidFill>
              </a:rPr>
              <a:t>IL </a:t>
            </a:r>
            <a:r>
              <a:rPr u="none" spc="-5" dirty="0">
                <a:solidFill>
                  <a:srgbClr val="0D3ACC"/>
                </a:solidFill>
              </a:rPr>
              <a:t>PROBLEMA DEL</a:t>
            </a:r>
            <a:r>
              <a:rPr u="none" spc="-60" dirty="0">
                <a:solidFill>
                  <a:srgbClr val="0D3ACC"/>
                </a:solidFill>
              </a:rPr>
              <a:t> </a:t>
            </a:r>
            <a:r>
              <a:rPr u="none" spc="-5" dirty="0">
                <a:solidFill>
                  <a:srgbClr val="0D3ACC"/>
                </a:solidFill>
              </a:rPr>
              <a:t>THRASHING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48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6639" y="481838"/>
            <a:ext cx="8602980" cy="930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spc="-15" dirty="0">
                <a:solidFill>
                  <a:srgbClr val="0000FF"/>
                </a:solidFill>
                <a:latin typeface="Arial"/>
                <a:cs typeface="Arial"/>
              </a:rPr>
              <a:t>L’overhead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(in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termini di tempo) introdotto dalla paginazione può  diventare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enorme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 determinate situazioni: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questo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fenomeno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è  conosciuto con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nome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2000" b="1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“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thrashing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”.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734" y="1448561"/>
            <a:ext cx="8686800" cy="1066800"/>
          </a:xfrm>
          <a:prstGeom prst="rect">
            <a:avLst/>
          </a:prstGeom>
          <a:ln w="28956">
            <a:solidFill>
              <a:srgbClr val="FF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26670" marR="44450" algn="just">
              <a:lnSpc>
                <a:spcPct val="100000"/>
              </a:lnSpc>
              <a:spcBef>
                <a:spcPts val="434"/>
              </a:spcBef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causa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del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thrashing è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presenza contemporanea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 memoria di 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n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processi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tali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somma delle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dimensioni dei loro 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working </a:t>
            </a:r>
            <a:r>
              <a:rPr sz="2000" b="1" i="1" spc="-5" dirty="0">
                <a:solidFill>
                  <a:srgbClr val="0000FF"/>
                </a:solidFill>
                <a:latin typeface="Arial"/>
                <a:cs typeface="Arial"/>
              </a:rPr>
              <a:t>set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eccede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dimensione totale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della </a:t>
            </a:r>
            <a:r>
              <a:rPr sz="2000" b="1" spc="5" dirty="0">
                <a:solidFill>
                  <a:srgbClr val="0000FF"/>
                </a:solidFill>
                <a:latin typeface="Arial"/>
                <a:cs typeface="Arial"/>
              </a:rPr>
              <a:t>RAM</a:t>
            </a:r>
            <a:r>
              <a:rPr sz="2000" b="1" spc="-1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disponibile.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639" y="2554732"/>
            <a:ext cx="8604885" cy="4101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“</a:t>
            </a:r>
            <a:r>
              <a:rPr sz="2000" b="1" i="1" spc="-5" dirty="0">
                <a:solidFill>
                  <a:srgbClr val="0000FF"/>
                </a:solidFill>
                <a:latin typeface="Arial"/>
                <a:cs typeface="Arial"/>
              </a:rPr>
              <a:t>sintomi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” di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questo fenomeno sono un </a:t>
            </a:r>
            <a:r>
              <a:rPr sz="2000" b="1" u="heavy" spc="-5" dirty="0">
                <a:solidFill>
                  <a:srgbClr val="0000FF"/>
                </a:solidFill>
                <a:latin typeface="Arial"/>
                <a:cs typeface="Arial"/>
              </a:rPr>
              <a:t>altissimo </a:t>
            </a:r>
            <a:r>
              <a:rPr sz="2000" b="1" i="1" u="heavy" dirty="0">
                <a:solidFill>
                  <a:srgbClr val="0000FF"/>
                </a:solidFill>
                <a:latin typeface="Arial"/>
                <a:cs typeface="Arial"/>
              </a:rPr>
              <a:t>page </a:t>
            </a:r>
            <a:r>
              <a:rPr sz="2000" b="1" i="1" u="heavy" spc="-5" dirty="0">
                <a:solidFill>
                  <a:srgbClr val="0000FF"/>
                </a:solidFill>
                <a:latin typeface="Arial"/>
                <a:cs typeface="Arial"/>
              </a:rPr>
              <a:t>fault </a:t>
            </a:r>
            <a:r>
              <a:rPr sz="2000" b="1" i="1" u="heavy" dirty="0">
                <a:solidFill>
                  <a:srgbClr val="0000FF"/>
                </a:solidFill>
                <a:latin typeface="Arial"/>
                <a:cs typeface="Arial"/>
              </a:rPr>
              <a:t>rate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(cioè  si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verificano molto frequentemente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page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fault), </a:t>
            </a:r>
            <a:r>
              <a:rPr sz="2000" b="1" u="heavy" dirty="0">
                <a:solidFill>
                  <a:srgbClr val="0000FF"/>
                </a:solidFill>
                <a:latin typeface="Arial"/>
                <a:cs typeface="Arial"/>
              </a:rPr>
              <a:t>bassa </a:t>
            </a:r>
            <a:r>
              <a:rPr sz="2000" b="1" u="heavy" spc="-5" dirty="0">
                <a:solidFill>
                  <a:srgbClr val="0000FF"/>
                </a:solidFill>
                <a:latin typeface="Arial"/>
                <a:cs typeface="Arial"/>
              </a:rPr>
              <a:t>utilizzazione  della </a:t>
            </a:r>
            <a:r>
              <a:rPr sz="2000" b="1" u="heavy" dirty="0">
                <a:solidFill>
                  <a:srgbClr val="0000FF"/>
                </a:solidFill>
                <a:latin typeface="Arial"/>
                <a:cs typeface="Arial"/>
              </a:rPr>
              <a:t>CPU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sz="2000" b="1" u="heavy" spc="-5" dirty="0">
                <a:solidFill>
                  <a:srgbClr val="0000FF"/>
                </a:solidFill>
                <a:latin typeface="Arial"/>
                <a:cs typeface="Arial"/>
              </a:rPr>
              <a:t>alta utilizzazione </a:t>
            </a:r>
            <a:r>
              <a:rPr sz="2000" b="1" u="heavy" dirty="0">
                <a:solidFill>
                  <a:srgbClr val="0000FF"/>
                </a:solidFill>
                <a:latin typeface="Arial"/>
                <a:cs typeface="Arial"/>
              </a:rPr>
              <a:t>del </a:t>
            </a:r>
            <a:r>
              <a:rPr sz="2000" b="1" u="heavy" spc="-5" dirty="0">
                <a:solidFill>
                  <a:srgbClr val="0000FF"/>
                </a:solidFill>
                <a:latin typeface="Arial"/>
                <a:cs typeface="Arial"/>
              </a:rPr>
              <a:t>disco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svolge il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ruolo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 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backing  store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. Gli </a:t>
            </a:r>
            <a:r>
              <a:rPr sz="2000" b="1" i="1" spc="-10" dirty="0">
                <a:solidFill>
                  <a:srgbClr val="0000FF"/>
                </a:solidFill>
                <a:latin typeface="Arial"/>
                <a:cs typeface="Arial"/>
              </a:rPr>
              <a:t>effetti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sono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 </a:t>
            </a:r>
            <a:r>
              <a:rPr sz="2000" b="1" u="heavy" spc="-5" dirty="0">
                <a:solidFill>
                  <a:srgbClr val="0000FF"/>
                </a:solidFill>
                <a:latin typeface="Arial"/>
                <a:cs typeface="Arial"/>
              </a:rPr>
              <a:t>rallentare l’esecuzione di </a:t>
            </a:r>
            <a:r>
              <a:rPr sz="2000" b="1" u="heavy" dirty="0">
                <a:solidFill>
                  <a:srgbClr val="0000FF"/>
                </a:solidFill>
                <a:latin typeface="Arial"/>
                <a:cs typeface="Arial"/>
              </a:rPr>
              <a:t>tutti i processi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dato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sistema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spende gran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parte del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tempo a gestire 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page fault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(la  backing store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diventa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un collo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2000" b="1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bottiglia).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Per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evitare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questo fenomeno</a:t>
            </a:r>
            <a:r>
              <a:rPr sz="2000" b="1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occorre: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buFont typeface="Arial"/>
              <a:buChar char="•"/>
              <a:tabLst>
                <a:tab pos="171450" algn="l"/>
              </a:tabLst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monitorare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Page Fault</a:t>
            </a:r>
            <a:r>
              <a:rPr sz="2000" b="1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Rate</a:t>
            </a:r>
            <a:endParaRPr sz="2000">
              <a:latin typeface="Arial"/>
              <a:cs typeface="Arial"/>
            </a:endParaRPr>
          </a:p>
          <a:p>
            <a:pPr marL="170815" indent="-158115" algn="just">
              <a:lnSpc>
                <a:spcPct val="100000"/>
              </a:lnSpc>
              <a:buFont typeface="Arial"/>
              <a:buChar char="•"/>
              <a:tabLst>
                <a:tab pos="171450" algn="l"/>
              </a:tabLst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monitorare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dimensione dei 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working set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dei processi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2000" b="1" spc="-1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buFont typeface="Arial"/>
              <a:buChar char="•"/>
              <a:tabLst>
                <a:tab pos="171450" algn="l"/>
              </a:tabLst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necessario fare swap-out di uno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più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processi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(liberare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tutti i  frame occupati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da tali processi), in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modo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lasciare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 memoria un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insieme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 processi tali che tutti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loro 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working </a:t>
            </a:r>
            <a:r>
              <a:rPr sz="2000" b="1" i="1" spc="-5" dirty="0">
                <a:solidFill>
                  <a:srgbClr val="0000FF"/>
                </a:solidFill>
                <a:latin typeface="Arial"/>
                <a:cs typeface="Arial"/>
              </a:rPr>
              <a:t>set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possano coesistere 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memoria (di fatto riducendo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livello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2000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multiprogrammazione).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62"/>
    </mc:Choice>
    <mc:Fallback xmlns="">
      <p:transition spd="slow" advTm="124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2330450" algn="l"/>
                <a:tab pos="8533765" algn="l"/>
              </a:tabLst>
            </a:pPr>
            <a:r>
              <a:rPr dirty="0"/>
              <a:t> 	</a:t>
            </a:r>
            <a:r>
              <a:rPr spc="-5" dirty="0"/>
              <a:t>THRASHING </a:t>
            </a:r>
            <a:r>
              <a:rPr dirty="0"/>
              <a:t>E </a:t>
            </a:r>
            <a:r>
              <a:rPr spc="-5" dirty="0"/>
              <a:t>LIVELLO</a:t>
            </a:r>
            <a:r>
              <a:rPr spc="-60" dirty="0"/>
              <a:t> </a:t>
            </a:r>
            <a:r>
              <a:rPr dirty="0"/>
              <a:t>DI	</a:t>
            </a:r>
          </a:p>
          <a:p>
            <a:pPr marR="7620" algn="ctr">
              <a:lnSpc>
                <a:spcPct val="100000"/>
              </a:lnSpc>
            </a:pPr>
            <a:r>
              <a:rPr u="none" spc="-5" dirty="0"/>
              <a:t>MULTIPROGRAMMAZIONE</a:t>
            </a:r>
          </a:p>
        </p:txBody>
      </p:sp>
      <p:sp>
        <p:nvSpPr>
          <p:cNvPr id="3" name="object 3"/>
          <p:cNvSpPr/>
          <p:nvPr/>
        </p:nvSpPr>
        <p:spPr>
          <a:xfrm>
            <a:off x="1254252" y="1296924"/>
            <a:ext cx="76200" cy="3810000"/>
          </a:xfrm>
          <a:custGeom>
            <a:avLst/>
            <a:gdLst/>
            <a:ahLst/>
            <a:cxnLst/>
            <a:rect l="l" t="t" r="r" b="b"/>
            <a:pathLst>
              <a:path w="76200" h="3810000">
                <a:moveTo>
                  <a:pt x="44450" y="63500"/>
                </a:moveTo>
                <a:lnTo>
                  <a:pt x="31750" y="63500"/>
                </a:lnTo>
                <a:lnTo>
                  <a:pt x="31750" y="3810000"/>
                </a:lnTo>
                <a:lnTo>
                  <a:pt x="44450" y="3810000"/>
                </a:lnTo>
                <a:lnTo>
                  <a:pt x="44450" y="63500"/>
                </a:lnTo>
                <a:close/>
              </a:path>
              <a:path w="76200" h="38100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8100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2436" y="4828032"/>
            <a:ext cx="6365875" cy="76200"/>
          </a:xfrm>
          <a:custGeom>
            <a:avLst/>
            <a:gdLst/>
            <a:ahLst/>
            <a:cxnLst/>
            <a:rect l="l" t="t" r="r" b="b"/>
            <a:pathLst>
              <a:path w="6365875" h="76200">
                <a:moveTo>
                  <a:pt x="6289547" y="44446"/>
                </a:moveTo>
                <a:lnTo>
                  <a:pt x="6289547" y="76200"/>
                </a:lnTo>
                <a:lnTo>
                  <a:pt x="6353047" y="44450"/>
                </a:lnTo>
                <a:lnTo>
                  <a:pt x="6289547" y="44446"/>
                </a:lnTo>
                <a:close/>
              </a:path>
              <a:path w="6365875" h="76200">
                <a:moveTo>
                  <a:pt x="6289547" y="31746"/>
                </a:moveTo>
                <a:lnTo>
                  <a:pt x="6289547" y="44446"/>
                </a:lnTo>
                <a:lnTo>
                  <a:pt x="6302247" y="44450"/>
                </a:lnTo>
                <a:lnTo>
                  <a:pt x="6302247" y="31750"/>
                </a:lnTo>
                <a:lnTo>
                  <a:pt x="6289547" y="31746"/>
                </a:lnTo>
                <a:close/>
              </a:path>
              <a:path w="6365875" h="76200">
                <a:moveTo>
                  <a:pt x="6289547" y="0"/>
                </a:moveTo>
                <a:lnTo>
                  <a:pt x="6289547" y="31746"/>
                </a:lnTo>
                <a:lnTo>
                  <a:pt x="6302247" y="31750"/>
                </a:lnTo>
                <a:lnTo>
                  <a:pt x="6302247" y="44450"/>
                </a:lnTo>
                <a:lnTo>
                  <a:pt x="6353054" y="44446"/>
                </a:lnTo>
                <a:lnTo>
                  <a:pt x="6365747" y="38100"/>
                </a:lnTo>
                <a:lnTo>
                  <a:pt x="6289547" y="0"/>
                </a:lnTo>
                <a:close/>
              </a:path>
              <a:path w="6365875" h="76200">
                <a:moveTo>
                  <a:pt x="0" y="30226"/>
                </a:moveTo>
                <a:lnTo>
                  <a:pt x="0" y="42926"/>
                </a:lnTo>
                <a:lnTo>
                  <a:pt x="6289547" y="44446"/>
                </a:lnTo>
                <a:lnTo>
                  <a:pt x="6289547" y="31746"/>
                </a:lnTo>
                <a:lnTo>
                  <a:pt x="0" y="30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0639" y="1955545"/>
            <a:ext cx="5709285" cy="2906395"/>
          </a:xfrm>
          <a:custGeom>
            <a:avLst/>
            <a:gdLst/>
            <a:ahLst/>
            <a:cxnLst/>
            <a:rect l="l" t="t" r="r" b="b"/>
            <a:pathLst>
              <a:path w="5709284" h="2906395">
                <a:moveTo>
                  <a:pt x="0" y="2906014"/>
                </a:moveTo>
                <a:lnTo>
                  <a:pt x="51643" y="2884081"/>
                </a:lnTo>
                <a:lnTo>
                  <a:pt x="96337" y="2856071"/>
                </a:lnTo>
                <a:lnTo>
                  <a:pt x="137434" y="2824257"/>
                </a:lnTo>
                <a:lnTo>
                  <a:pt x="178287" y="2790913"/>
                </a:lnTo>
                <a:lnTo>
                  <a:pt x="222250" y="2758312"/>
                </a:lnTo>
                <a:lnTo>
                  <a:pt x="252214" y="2711799"/>
                </a:lnTo>
                <a:lnTo>
                  <a:pt x="267079" y="2687225"/>
                </a:lnTo>
                <a:lnTo>
                  <a:pt x="277287" y="2674160"/>
                </a:lnTo>
                <a:lnTo>
                  <a:pt x="293280" y="2662175"/>
                </a:lnTo>
                <a:lnTo>
                  <a:pt x="325501" y="2640837"/>
                </a:lnTo>
                <a:lnTo>
                  <a:pt x="334680" y="2610219"/>
                </a:lnTo>
                <a:lnTo>
                  <a:pt x="338229" y="2598034"/>
                </a:lnTo>
                <a:lnTo>
                  <a:pt x="340550" y="2595197"/>
                </a:lnTo>
                <a:lnTo>
                  <a:pt x="346046" y="2592625"/>
                </a:lnTo>
                <a:lnTo>
                  <a:pt x="359120" y="2581233"/>
                </a:lnTo>
                <a:lnTo>
                  <a:pt x="384174" y="2551937"/>
                </a:lnTo>
                <a:lnTo>
                  <a:pt x="417718" y="2509234"/>
                </a:lnTo>
                <a:lnTo>
                  <a:pt x="442976" y="2462910"/>
                </a:lnTo>
                <a:lnTo>
                  <a:pt x="448897" y="2440939"/>
                </a:lnTo>
                <a:lnTo>
                  <a:pt x="452316" y="2430156"/>
                </a:lnTo>
                <a:lnTo>
                  <a:pt x="457199" y="2420111"/>
                </a:lnTo>
                <a:lnTo>
                  <a:pt x="480056" y="2386968"/>
                </a:lnTo>
                <a:lnTo>
                  <a:pt x="505269" y="2355183"/>
                </a:lnTo>
                <a:lnTo>
                  <a:pt x="528673" y="2322492"/>
                </a:lnTo>
                <a:lnTo>
                  <a:pt x="546099" y="2286635"/>
                </a:lnTo>
                <a:lnTo>
                  <a:pt x="552376" y="2263850"/>
                </a:lnTo>
                <a:lnTo>
                  <a:pt x="558212" y="2241041"/>
                </a:lnTo>
                <a:lnTo>
                  <a:pt x="565548" y="2218805"/>
                </a:lnTo>
                <a:lnTo>
                  <a:pt x="576326" y="2197735"/>
                </a:lnTo>
                <a:lnTo>
                  <a:pt x="583684" y="2187021"/>
                </a:lnTo>
                <a:lnTo>
                  <a:pt x="591185" y="2176129"/>
                </a:lnTo>
                <a:lnTo>
                  <a:pt x="598400" y="2164927"/>
                </a:lnTo>
                <a:lnTo>
                  <a:pt x="604901" y="2153285"/>
                </a:lnTo>
                <a:lnTo>
                  <a:pt x="623675" y="2105882"/>
                </a:lnTo>
                <a:lnTo>
                  <a:pt x="638603" y="2062194"/>
                </a:lnTo>
                <a:lnTo>
                  <a:pt x="655318" y="2019982"/>
                </a:lnTo>
                <a:lnTo>
                  <a:pt x="679449" y="1977008"/>
                </a:lnTo>
                <a:lnTo>
                  <a:pt x="694862" y="1929428"/>
                </a:lnTo>
                <a:lnTo>
                  <a:pt x="710438" y="1881927"/>
                </a:lnTo>
                <a:lnTo>
                  <a:pt x="726149" y="1834492"/>
                </a:lnTo>
                <a:lnTo>
                  <a:pt x="741970" y="1787110"/>
                </a:lnTo>
                <a:lnTo>
                  <a:pt x="757872" y="1739766"/>
                </a:lnTo>
                <a:lnTo>
                  <a:pt x="773829" y="1692448"/>
                </a:lnTo>
                <a:lnTo>
                  <a:pt x="789813" y="1645142"/>
                </a:lnTo>
                <a:lnTo>
                  <a:pt x="805796" y="1597833"/>
                </a:lnTo>
                <a:lnTo>
                  <a:pt x="821753" y="1550509"/>
                </a:lnTo>
                <a:lnTo>
                  <a:pt x="837655" y="1503156"/>
                </a:lnTo>
                <a:lnTo>
                  <a:pt x="853476" y="1455760"/>
                </a:lnTo>
                <a:lnTo>
                  <a:pt x="869188" y="1408308"/>
                </a:lnTo>
                <a:lnTo>
                  <a:pt x="884763" y="1360785"/>
                </a:lnTo>
                <a:lnTo>
                  <a:pt x="900176" y="1313179"/>
                </a:lnTo>
                <a:lnTo>
                  <a:pt x="913979" y="1268404"/>
                </a:lnTo>
                <a:lnTo>
                  <a:pt x="927262" y="1222583"/>
                </a:lnTo>
                <a:lnTo>
                  <a:pt x="940694" y="1176312"/>
                </a:lnTo>
                <a:lnTo>
                  <a:pt x="954944" y="1130188"/>
                </a:lnTo>
                <a:lnTo>
                  <a:pt x="970683" y="1084809"/>
                </a:lnTo>
                <a:lnTo>
                  <a:pt x="988579" y="1040770"/>
                </a:lnTo>
                <a:lnTo>
                  <a:pt x="1009304" y="998670"/>
                </a:lnTo>
                <a:lnTo>
                  <a:pt x="1033526" y="959103"/>
                </a:lnTo>
                <a:lnTo>
                  <a:pt x="1049401" y="924873"/>
                </a:lnTo>
                <a:lnTo>
                  <a:pt x="1070038" y="892428"/>
                </a:lnTo>
                <a:lnTo>
                  <a:pt x="1090676" y="859984"/>
                </a:lnTo>
                <a:lnTo>
                  <a:pt x="1106551" y="825753"/>
                </a:lnTo>
                <a:lnTo>
                  <a:pt x="1109648" y="814754"/>
                </a:lnTo>
                <a:lnTo>
                  <a:pt x="1112472" y="803481"/>
                </a:lnTo>
                <a:lnTo>
                  <a:pt x="1115891" y="792231"/>
                </a:lnTo>
                <a:lnTo>
                  <a:pt x="1137594" y="754899"/>
                </a:lnTo>
                <a:lnTo>
                  <a:pt x="1174138" y="703329"/>
                </a:lnTo>
                <a:lnTo>
                  <a:pt x="1181099" y="693927"/>
                </a:lnTo>
                <a:lnTo>
                  <a:pt x="1200830" y="643366"/>
                </a:lnTo>
                <a:lnTo>
                  <a:pt x="1225597" y="600233"/>
                </a:lnTo>
                <a:lnTo>
                  <a:pt x="1257484" y="563054"/>
                </a:lnTo>
                <a:lnTo>
                  <a:pt x="1298574" y="530351"/>
                </a:lnTo>
                <a:lnTo>
                  <a:pt x="1308477" y="499715"/>
                </a:lnTo>
                <a:lnTo>
                  <a:pt x="1312477" y="486312"/>
                </a:lnTo>
                <a:lnTo>
                  <a:pt x="1313161" y="484598"/>
                </a:lnTo>
                <a:lnTo>
                  <a:pt x="1313116" y="489029"/>
                </a:lnTo>
                <a:lnTo>
                  <a:pt x="1314928" y="494061"/>
                </a:lnTo>
                <a:lnTo>
                  <a:pt x="1357376" y="457326"/>
                </a:lnTo>
                <a:lnTo>
                  <a:pt x="1368038" y="424037"/>
                </a:lnTo>
                <a:lnTo>
                  <a:pt x="1371599" y="412876"/>
                </a:lnTo>
                <a:lnTo>
                  <a:pt x="1387090" y="384677"/>
                </a:lnTo>
                <a:lnTo>
                  <a:pt x="1401222" y="368538"/>
                </a:lnTo>
                <a:lnTo>
                  <a:pt x="1419213" y="356280"/>
                </a:lnTo>
                <a:lnTo>
                  <a:pt x="1446276" y="339725"/>
                </a:lnTo>
                <a:lnTo>
                  <a:pt x="1470908" y="293663"/>
                </a:lnTo>
                <a:lnTo>
                  <a:pt x="1507601" y="256984"/>
                </a:lnTo>
                <a:lnTo>
                  <a:pt x="1550556" y="224782"/>
                </a:lnTo>
                <a:lnTo>
                  <a:pt x="1593977" y="192150"/>
                </a:lnTo>
                <a:lnTo>
                  <a:pt x="1636877" y="158071"/>
                </a:lnTo>
                <a:lnTo>
                  <a:pt x="1679051" y="127158"/>
                </a:lnTo>
                <a:lnTo>
                  <a:pt x="1722725" y="98960"/>
                </a:lnTo>
                <a:lnTo>
                  <a:pt x="1770126" y="73025"/>
                </a:lnTo>
                <a:lnTo>
                  <a:pt x="1804295" y="55051"/>
                </a:lnTo>
                <a:lnTo>
                  <a:pt x="1817197" y="46586"/>
                </a:lnTo>
                <a:lnTo>
                  <a:pt x="1817298" y="44293"/>
                </a:lnTo>
                <a:lnTo>
                  <a:pt x="1813066" y="44834"/>
                </a:lnTo>
                <a:lnTo>
                  <a:pt x="1825463" y="41074"/>
                </a:lnTo>
                <a:lnTo>
                  <a:pt x="1885668" y="21377"/>
                </a:lnTo>
                <a:lnTo>
                  <a:pt x="1938285" y="3363"/>
                </a:lnTo>
                <a:lnTo>
                  <a:pt x="1947926" y="0"/>
                </a:lnTo>
                <a:lnTo>
                  <a:pt x="2015041" y="3061"/>
                </a:lnTo>
                <a:lnTo>
                  <a:pt x="2069794" y="4677"/>
                </a:lnTo>
                <a:lnTo>
                  <a:pt x="2115612" y="5927"/>
                </a:lnTo>
                <a:lnTo>
                  <a:pt x="2155920" y="7889"/>
                </a:lnTo>
                <a:lnTo>
                  <a:pt x="2194144" y="11644"/>
                </a:lnTo>
                <a:lnTo>
                  <a:pt x="2233711" y="18270"/>
                </a:lnTo>
                <a:lnTo>
                  <a:pt x="2278047" y="28845"/>
                </a:lnTo>
                <a:lnTo>
                  <a:pt x="2330577" y="44450"/>
                </a:lnTo>
                <a:lnTo>
                  <a:pt x="2374979" y="58737"/>
                </a:lnTo>
                <a:lnTo>
                  <a:pt x="2397067" y="65881"/>
                </a:lnTo>
                <a:lnTo>
                  <a:pt x="2446065" y="81746"/>
                </a:lnTo>
                <a:lnTo>
                  <a:pt x="2498719" y="99760"/>
                </a:lnTo>
                <a:lnTo>
                  <a:pt x="2552170" y="130222"/>
                </a:lnTo>
                <a:lnTo>
                  <a:pt x="2595832" y="154178"/>
                </a:lnTo>
                <a:lnTo>
                  <a:pt x="2639804" y="178419"/>
                </a:lnTo>
                <a:lnTo>
                  <a:pt x="2684526" y="206375"/>
                </a:lnTo>
                <a:lnTo>
                  <a:pt x="2727737" y="236152"/>
                </a:lnTo>
                <a:lnTo>
                  <a:pt x="2770473" y="264572"/>
                </a:lnTo>
                <a:lnTo>
                  <a:pt x="2814685" y="289706"/>
                </a:lnTo>
                <a:lnTo>
                  <a:pt x="2862326" y="309625"/>
                </a:lnTo>
                <a:lnTo>
                  <a:pt x="2883604" y="328848"/>
                </a:lnTo>
                <a:lnTo>
                  <a:pt x="2928494" y="365007"/>
                </a:lnTo>
                <a:lnTo>
                  <a:pt x="2957996" y="394793"/>
                </a:lnTo>
                <a:lnTo>
                  <a:pt x="2964815" y="406320"/>
                </a:lnTo>
                <a:lnTo>
                  <a:pt x="2971633" y="417538"/>
                </a:lnTo>
                <a:lnTo>
                  <a:pt x="2979928" y="427100"/>
                </a:lnTo>
                <a:lnTo>
                  <a:pt x="3001605" y="443027"/>
                </a:lnTo>
                <a:lnTo>
                  <a:pt x="3024949" y="456691"/>
                </a:lnTo>
                <a:lnTo>
                  <a:pt x="3048007" y="470642"/>
                </a:lnTo>
                <a:lnTo>
                  <a:pt x="3068828" y="487425"/>
                </a:lnTo>
                <a:lnTo>
                  <a:pt x="3098309" y="518517"/>
                </a:lnTo>
                <a:lnTo>
                  <a:pt x="3125136" y="549179"/>
                </a:lnTo>
                <a:lnTo>
                  <a:pt x="3153177" y="578365"/>
                </a:lnTo>
                <a:lnTo>
                  <a:pt x="3186303" y="605027"/>
                </a:lnTo>
                <a:lnTo>
                  <a:pt x="3193238" y="616188"/>
                </a:lnTo>
                <a:lnTo>
                  <a:pt x="3200161" y="627824"/>
                </a:lnTo>
                <a:lnTo>
                  <a:pt x="3207680" y="639175"/>
                </a:lnTo>
                <a:lnTo>
                  <a:pt x="3216402" y="649477"/>
                </a:lnTo>
                <a:lnTo>
                  <a:pt x="3227151" y="657514"/>
                </a:lnTo>
                <a:lnTo>
                  <a:pt x="3239246" y="663765"/>
                </a:lnTo>
                <a:lnTo>
                  <a:pt x="3251031" y="670016"/>
                </a:lnTo>
                <a:lnTo>
                  <a:pt x="3293660" y="717062"/>
                </a:lnTo>
                <a:lnTo>
                  <a:pt x="3320076" y="756209"/>
                </a:lnTo>
                <a:lnTo>
                  <a:pt x="3321416" y="762861"/>
                </a:lnTo>
                <a:lnTo>
                  <a:pt x="3320001" y="765240"/>
                </a:lnTo>
                <a:lnTo>
                  <a:pt x="3319695" y="766604"/>
                </a:lnTo>
                <a:lnTo>
                  <a:pt x="3324366" y="770211"/>
                </a:lnTo>
                <a:lnTo>
                  <a:pt x="3337879" y="779317"/>
                </a:lnTo>
                <a:lnTo>
                  <a:pt x="3364103" y="797178"/>
                </a:lnTo>
                <a:lnTo>
                  <a:pt x="3391053" y="833392"/>
                </a:lnTo>
                <a:lnTo>
                  <a:pt x="3423370" y="868407"/>
                </a:lnTo>
                <a:lnTo>
                  <a:pt x="3459611" y="902008"/>
                </a:lnTo>
                <a:lnTo>
                  <a:pt x="3498332" y="933976"/>
                </a:lnTo>
                <a:lnTo>
                  <a:pt x="3538087" y="964093"/>
                </a:lnTo>
                <a:lnTo>
                  <a:pt x="3577434" y="992142"/>
                </a:lnTo>
                <a:lnTo>
                  <a:pt x="3614928" y="1017904"/>
                </a:lnTo>
                <a:lnTo>
                  <a:pt x="3647668" y="1060134"/>
                </a:lnTo>
                <a:lnTo>
                  <a:pt x="3687114" y="1097967"/>
                </a:lnTo>
                <a:lnTo>
                  <a:pt x="3730828" y="1132314"/>
                </a:lnTo>
                <a:lnTo>
                  <a:pt x="3776370" y="1164083"/>
                </a:lnTo>
                <a:lnTo>
                  <a:pt x="3821303" y="1194180"/>
                </a:lnTo>
                <a:lnTo>
                  <a:pt x="3862460" y="1224703"/>
                </a:lnTo>
                <a:lnTo>
                  <a:pt x="3902531" y="1259125"/>
                </a:lnTo>
                <a:lnTo>
                  <a:pt x="3942524" y="1294971"/>
                </a:lnTo>
                <a:lnTo>
                  <a:pt x="3983449" y="1329769"/>
                </a:lnTo>
                <a:lnTo>
                  <a:pt x="4026313" y="1361047"/>
                </a:lnTo>
                <a:lnTo>
                  <a:pt x="4072128" y="1386331"/>
                </a:lnTo>
                <a:lnTo>
                  <a:pt x="4094029" y="1394392"/>
                </a:lnTo>
                <a:lnTo>
                  <a:pt x="4116371" y="1400809"/>
                </a:lnTo>
                <a:lnTo>
                  <a:pt x="4138404" y="1407513"/>
                </a:lnTo>
                <a:lnTo>
                  <a:pt x="4159377" y="1416430"/>
                </a:lnTo>
                <a:lnTo>
                  <a:pt x="4211519" y="1445108"/>
                </a:lnTo>
                <a:lnTo>
                  <a:pt x="4246823" y="1467376"/>
                </a:lnTo>
                <a:lnTo>
                  <a:pt x="4274105" y="1485312"/>
                </a:lnTo>
                <a:lnTo>
                  <a:pt x="4302181" y="1500994"/>
                </a:lnTo>
                <a:lnTo>
                  <a:pt x="4339866" y="1516499"/>
                </a:lnTo>
                <a:lnTo>
                  <a:pt x="4395978" y="1533905"/>
                </a:lnTo>
                <a:lnTo>
                  <a:pt x="4425042" y="1553824"/>
                </a:lnTo>
                <a:lnTo>
                  <a:pt x="4430066" y="1548878"/>
                </a:lnTo>
                <a:lnTo>
                  <a:pt x="4442101" y="1552526"/>
                </a:lnTo>
                <a:lnTo>
                  <a:pt x="4499229" y="1578482"/>
                </a:lnTo>
                <a:lnTo>
                  <a:pt x="4538360" y="1598896"/>
                </a:lnTo>
                <a:lnTo>
                  <a:pt x="4577980" y="1624523"/>
                </a:lnTo>
                <a:lnTo>
                  <a:pt x="4587440" y="1635664"/>
                </a:lnTo>
                <a:lnTo>
                  <a:pt x="4588872" y="1637968"/>
                </a:lnTo>
                <a:lnTo>
                  <a:pt x="4592379" y="1639252"/>
                </a:lnTo>
                <a:lnTo>
                  <a:pt x="4601166" y="1640381"/>
                </a:lnTo>
                <a:lnTo>
                  <a:pt x="4618437" y="1642222"/>
                </a:lnTo>
                <a:lnTo>
                  <a:pt x="4647398" y="1645642"/>
                </a:lnTo>
                <a:lnTo>
                  <a:pt x="4691253" y="1651508"/>
                </a:lnTo>
                <a:lnTo>
                  <a:pt x="4735918" y="1683645"/>
                </a:lnTo>
                <a:lnTo>
                  <a:pt x="4758467" y="1700609"/>
                </a:lnTo>
                <a:lnTo>
                  <a:pt x="4771866" y="1708959"/>
                </a:lnTo>
                <a:lnTo>
                  <a:pt x="4789081" y="1715255"/>
                </a:lnTo>
                <a:lnTo>
                  <a:pt x="4823079" y="1726056"/>
                </a:lnTo>
                <a:lnTo>
                  <a:pt x="4833792" y="1733690"/>
                </a:lnTo>
                <a:lnTo>
                  <a:pt x="4867529" y="1756283"/>
                </a:lnTo>
                <a:lnTo>
                  <a:pt x="4922694" y="1775333"/>
                </a:lnTo>
                <a:lnTo>
                  <a:pt x="4956429" y="1784858"/>
                </a:lnTo>
                <a:lnTo>
                  <a:pt x="4991774" y="1805672"/>
                </a:lnTo>
                <a:lnTo>
                  <a:pt x="5027263" y="1820211"/>
                </a:lnTo>
                <a:lnTo>
                  <a:pt x="5064228" y="1831774"/>
                </a:lnTo>
                <a:lnTo>
                  <a:pt x="5104003" y="1843658"/>
                </a:lnTo>
                <a:lnTo>
                  <a:pt x="5132068" y="1863355"/>
                </a:lnTo>
                <a:lnTo>
                  <a:pt x="5145941" y="1872793"/>
                </a:lnTo>
                <a:lnTo>
                  <a:pt x="5154437" y="1875980"/>
                </a:lnTo>
                <a:lnTo>
                  <a:pt x="5166374" y="1876923"/>
                </a:lnTo>
                <a:lnTo>
                  <a:pt x="5190565" y="1879630"/>
                </a:lnTo>
                <a:lnTo>
                  <a:pt x="5235829" y="1888108"/>
                </a:lnTo>
                <a:lnTo>
                  <a:pt x="5283872" y="1899681"/>
                </a:lnTo>
                <a:lnTo>
                  <a:pt x="5330194" y="1913085"/>
                </a:lnTo>
                <a:lnTo>
                  <a:pt x="5375719" y="1927209"/>
                </a:lnTo>
                <a:lnTo>
                  <a:pt x="5421371" y="1940941"/>
                </a:lnTo>
                <a:lnTo>
                  <a:pt x="5468074" y="1953170"/>
                </a:lnTo>
                <a:lnTo>
                  <a:pt x="5516753" y="1962784"/>
                </a:lnTo>
                <a:lnTo>
                  <a:pt x="5539162" y="1969928"/>
                </a:lnTo>
                <a:lnTo>
                  <a:pt x="5561250" y="1977072"/>
                </a:lnTo>
                <a:lnTo>
                  <a:pt x="5583314" y="1984216"/>
                </a:lnTo>
                <a:lnTo>
                  <a:pt x="5605653" y="1991359"/>
                </a:lnTo>
                <a:lnTo>
                  <a:pt x="5618652" y="1995564"/>
                </a:lnTo>
                <a:lnTo>
                  <a:pt x="5633259" y="2000234"/>
                </a:lnTo>
                <a:lnTo>
                  <a:pt x="5645175" y="2004022"/>
                </a:lnTo>
                <a:lnTo>
                  <a:pt x="5650103" y="2005583"/>
                </a:lnTo>
                <a:lnTo>
                  <a:pt x="5674685" y="2024397"/>
                </a:lnTo>
                <a:lnTo>
                  <a:pt x="5684837" y="2033222"/>
                </a:lnTo>
                <a:lnTo>
                  <a:pt x="5692322" y="2035784"/>
                </a:lnTo>
                <a:lnTo>
                  <a:pt x="5708904" y="203580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87361" y="3853433"/>
            <a:ext cx="73469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U(CPU)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1402" y="1831085"/>
            <a:ext cx="6306820" cy="3031490"/>
          </a:xfrm>
          <a:custGeom>
            <a:avLst/>
            <a:gdLst/>
            <a:ahLst/>
            <a:cxnLst/>
            <a:rect l="l" t="t" r="r" b="b"/>
            <a:pathLst>
              <a:path w="6306820" h="3031490">
                <a:moveTo>
                  <a:pt x="0" y="3031236"/>
                </a:moveTo>
                <a:lnTo>
                  <a:pt x="54576" y="3029519"/>
                </a:lnTo>
                <a:lnTo>
                  <a:pt x="109045" y="3028934"/>
                </a:lnTo>
                <a:lnTo>
                  <a:pt x="163252" y="3026038"/>
                </a:lnTo>
                <a:lnTo>
                  <a:pt x="217042" y="3017393"/>
                </a:lnTo>
                <a:lnTo>
                  <a:pt x="257042" y="2999495"/>
                </a:lnTo>
                <a:lnTo>
                  <a:pt x="296910" y="2970514"/>
                </a:lnTo>
                <a:lnTo>
                  <a:pt x="337611" y="2940079"/>
                </a:lnTo>
                <a:lnTo>
                  <a:pt x="380110" y="2917825"/>
                </a:lnTo>
                <a:lnTo>
                  <a:pt x="421210" y="2891540"/>
                </a:lnTo>
                <a:lnTo>
                  <a:pt x="459826" y="2875393"/>
                </a:lnTo>
                <a:lnTo>
                  <a:pt x="498093" y="2866939"/>
                </a:lnTo>
                <a:lnTo>
                  <a:pt x="538146" y="2863735"/>
                </a:lnTo>
                <a:lnTo>
                  <a:pt x="582120" y="2863337"/>
                </a:lnTo>
                <a:lnTo>
                  <a:pt x="632150" y="2863300"/>
                </a:lnTo>
                <a:lnTo>
                  <a:pt x="690372" y="2861183"/>
                </a:lnTo>
                <a:lnTo>
                  <a:pt x="739537" y="2851503"/>
                </a:lnTo>
                <a:lnTo>
                  <a:pt x="788729" y="2841966"/>
                </a:lnTo>
                <a:lnTo>
                  <a:pt x="837940" y="2832536"/>
                </a:lnTo>
                <a:lnTo>
                  <a:pt x="887160" y="2823178"/>
                </a:lnTo>
                <a:lnTo>
                  <a:pt x="936381" y="2813855"/>
                </a:lnTo>
                <a:lnTo>
                  <a:pt x="985594" y="2804533"/>
                </a:lnTo>
                <a:lnTo>
                  <a:pt x="1034790" y="2795174"/>
                </a:lnTo>
                <a:lnTo>
                  <a:pt x="1083960" y="2785745"/>
                </a:lnTo>
                <a:lnTo>
                  <a:pt x="1133097" y="2776208"/>
                </a:lnTo>
                <a:lnTo>
                  <a:pt x="1182190" y="2766528"/>
                </a:lnTo>
                <a:lnTo>
                  <a:pt x="1231232" y="2756669"/>
                </a:lnTo>
                <a:lnTo>
                  <a:pt x="1280213" y="2746597"/>
                </a:lnTo>
                <a:lnTo>
                  <a:pt x="1329125" y="2736274"/>
                </a:lnTo>
                <a:lnTo>
                  <a:pt x="1377959" y="2725666"/>
                </a:lnTo>
                <a:lnTo>
                  <a:pt x="1426707" y="2714736"/>
                </a:lnTo>
                <a:lnTo>
                  <a:pt x="1475359" y="2703449"/>
                </a:lnTo>
                <a:lnTo>
                  <a:pt x="1520459" y="2693718"/>
                </a:lnTo>
                <a:lnTo>
                  <a:pt x="1568647" y="2684563"/>
                </a:lnTo>
                <a:lnTo>
                  <a:pt x="1618916" y="2675429"/>
                </a:lnTo>
                <a:lnTo>
                  <a:pt x="1670260" y="2665761"/>
                </a:lnTo>
                <a:lnTo>
                  <a:pt x="1721674" y="2655006"/>
                </a:lnTo>
                <a:lnTo>
                  <a:pt x="1772153" y="2642611"/>
                </a:lnTo>
                <a:lnTo>
                  <a:pt x="1820690" y="2628020"/>
                </a:lnTo>
                <a:lnTo>
                  <a:pt x="1866282" y="2610680"/>
                </a:lnTo>
                <a:lnTo>
                  <a:pt x="1907921" y="2590038"/>
                </a:lnTo>
                <a:lnTo>
                  <a:pt x="1951931" y="2561624"/>
                </a:lnTo>
                <a:lnTo>
                  <a:pt x="1992509" y="2530461"/>
                </a:lnTo>
                <a:lnTo>
                  <a:pt x="2031465" y="2497884"/>
                </a:lnTo>
                <a:lnTo>
                  <a:pt x="2070611" y="2465228"/>
                </a:lnTo>
                <a:lnTo>
                  <a:pt x="2111756" y="2433828"/>
                </a:lnTo>
                <a:lnTo>
                  <a:pt x="2130363" y="2403233"/>
                </a:lnTo>
                <a:lnTo>
                  <a:pt x="2138431" y="2389453"/>
                </a:lnTo>
                <a:lnTo>
                  <a:pt x="2139770" y="2387192"/>
                </a:lnTo>
                <a:lnTo>
                  <a:pt x="2138187" y="2391156"/>
                </a:lnTo>
                <a:lnTo>
                  <a:pt x="2137492" y="2396047"/>
                </a:lnTo>
                <a:lnTo>
                  <a:pt x="2141491" y="2396573"/>
                </a:lnTo>
                <a:lnTo>
                  <a:pt x="2153995" y="2387436"/>
                </a:lnTo>
                <a:lnTo>
                  <a:pt x="2178812" y="2363343"/>
                </a:lnTo>
                <a:lnTo>
                  <a:pt x="2186424" y="2353226"/>
                </a:lnTo>
                <a:lnTo>
                  <a:pt x="2192655" y="2341943"/>
                </a:lnTo>
                <a:lnTo>
                  <a:pt x="2198885" y="2330660"/>
                </a:lnTo>
                <a:lnTo>
                  <a:pt x="2206498" y="2320544"/>
                </a:lnTo>
                <a:lnTo>
                  <a:pt x="2245278" y="2282991"/>
                </a:lnTo>
                <a:lnTo>
                  <a:pt x="2286238" y="2247582"/>
                </a:lnTo>
                <a:lnTo>
                  <a:pt x="2327745" y="2213030"/>
                </a:lnTo>
                <a:lnTo>
                  <a:pt x="2368169" y="2178050"/>
                </a:lnTo>
                <a:lnTo>
                  <a:pt x="2404169" y="2144678"/>
                </a:lnTo>
                <a:lnTo>
                  <a:pt x="2442558" y="2108016"/>
                </a:lnTo>
                <a:lnTo>
                  <a:pt x="2481595" y="2069131"/>
                </a:lnTo>
                <a:lnTo>
                  <a:pt x="2519543" y="2029093"/>
                </a:lnTo>
                <a:lnTo>
                  <a:pt x="2554662" y="1988969"/>
                </a:lnTo>
                <a:lnTo>
                  <a:pt x="2585212" y="1949831"/>
                </a:lnTo>
                <a:lnTo>
                  <a:pt x="2611042" y="1912719"/>
                </a:lnTo>
                <a:lnTo>
                  <a:pt x="2622692" y="1896586"/>
                </a:lnTo>
                <a:lnTo>
                  <a:pt x="2635986" y="1885644"/>
                </a:lnTo>
                <a:lnTo>
                  <a:pt x="2666746" y="1864106"/>
                </a:lnTo>
                <a:lnTo>
                  <a:pt x="2698521" y="1816191"/>
                </a:lnTo>
                <a:lnTo>
                  <a:pt x="2732071" y="1770443"/>
                </a:lnTo>
                <a:lnTo>
                  <a:pt x="2766454" y="1725552"/>
                </a:lnTo>
                <a:lnTo>
                  <a:pt x="2800731" y="1680210"/>
                </a:lnTo>
                <a:lnTo>
                  <a:pt x="2829377" y="1639464"/>
                </a:lnTo>
                <a:lnTo>
                  <a:pt x="2857081" y="1597665"/>
                </a:lnTo>
                <a:lnTo>
                  <a:pt x="2884503" y="1555456"/>
                </a:lnTo>
                <a:lnTo>
                  <a:pt x="2912302" y="1513477"/>
                </a:lnTo>
                <a:lnTo>
                  <a:pt x="2941140" y="1472372"/>
                </a:lnTo>
                <a:lnTo>
                  <a:pt x="2971674" y="1432782"/>
                </a:lnTo>
                <a:lnTo>
                  <a:pt x="3004566" y="1395349"/>
                </a:lnTo>
                <a:lnTo>
                  <a:pt x="3041169" y="1357814"/>
                </a:lnTo>
                <a:lnTo>
                  <a:pt x="3078552" y="1321082"/>
                </a:lnTo>
                <a:lnTo>
                  <a:pt x="3116558" y="1284975"/>
                </a:lnTo>
                <a:lnTo>
                  <a:pt x="3155028" y="1249312"/>
                </a:lnTo>
                <a:lnTo>
                  <a:pt x="3193805" y="1213915"/>
                </a:lnTo>
                <a:lnTo>
                  <a:pt x="3232729" y="1178604"/>
                </a:lnTo>
                <a:lnTo>
                  <a:pt x="3271644" y="1143201"/>
                </a:lnTo>
                <a:lnTo>
                  <a:pt x="3310391" y="1107526"/>
                </a:lnTo>
                <a:lnTo>
                  <a:pt x="3348813" y="1071399"/>
                </a:lnTo>
                <a:lnTo>
                  <a:pt x="3386751" y="1034643"/>
                </a:lnTo>
                <a:lnTo>
                  <a:pt x="3424047" y="997076"/>
                </a:lnTo>
                <a:lnTo>
                  <a:pt x="3459441" y="962834"/>
                </a:lnTo>
                <a:lnTo>
                  <a:pt x="3496532" y="930020"/>
                </a:lnTo>
                <a:lnTo>
                  <a:pt x="3534980" y="898493"/>
                </a:lnTo>
                <a:lnTo>
                  <a:pt x="3574446" y="868108"/>
                </a:lnTo>
                <a:lnTo>
                  <a:pt x="3614591" y="838723"/>
                </a:lnTo>
                <a:lnTo>
                  <a:pt x="3655075" y="810196"/>
                </a:lnTo>
                <a:lnTo>
                  <a:pt x="3695560" y="782383"/>
                </a:lnTo>
                <a:lnTo>
                  <a:pt x="3735705" y="755141"/>
                </a:lnTo>
                <a:lnTo>
                  <a:pt x="3788521" y="725058"/>
                </a:lnTo>
                <a:lnTo>
                  <a:pt x="3816018" y="711833"/>
                </a:lnTo>
                <a:lnTo>
                  <a:pt x="3843528" y="698500"/>
                </a:lnTo>
                <a:lnTo>
                  <a:pt x="3867304" y="688095"/>
                </a:lnTo>
                <a:lnTo>
                  <a:pt x="3894105" y="678703"/>
                </a:lnTo>
                <a:lnTo>
                  <a:pt x="3916001" y="671907"/>
                </a:lnTo>
                <a:lnTo>
                  <a:pt x="3925062" y="669289"/>
                </a:lnTo>
                <a:lnTo>
                  <a:pt x="3972694" y="638500"/>
                </a:lnTo>
                <a:lnTo>
                  <a:pt x="4023042" y="612139"/>
                </a:lnTo>
                <a:lnTo>
                  <a:pt x="4075009" y="589494"/>
                </a:lnTo>
                <a:lnTo>
                  <a:pt x="4127500" y="569849"/>
                </a:lnTo>
                <a:lnTo>
                  <a:pt x="4163808" y="557301"/>
                </a:lnTo>
                <a:lnTo>
                  <a:pt x="4203938" y="543194"/>
                </a:lnTo>
                <a:lnTo>
                  <a:pt x="4236424" y="531683"/>
                </a:lnTo>
                <a:lnTo>
                  <a:pt x="4249801" y="526923"/>
                </a:lnTo>
                <a:lnTo>
                  <a:pt x="4288651" y="499961"/>
                </a:lnTo>
                <a:lnTo>
                  <a:pt x="4330215" y="474221"/>
                </a:lnTo>
                <a:lnTo>
                  <a:pt x="4374026" y="449711"/>
                </a:lnTo>
                <a:lnTo>
                  <a:pt x="4419618" y="426437"/>
                </a:lnTo>
                <a:lnTo>
                  <a:pt x="4466523" y="404406"/>
                </a:lnTo>
                <a:lnTo>
                  <a:pt x="4514276" y="383624"/>
                </a:lnTo>
                <a:lnTo>
                  <a:pt x="4562409" y="364099"/>
                </a:lnTo>
                <a:lnTo>
                  <a:pt x="4610457" y="345838"/>
                </a:lnTo>
                <a:lnTo>
                  <a:pt x="4657952" y="328847"/>
                </a:lnTo>
                <a:lnTo>
                  <a:pt x="4704428" y="313133"/>
                </a:lnTo>
                <a:lnTo>
                  <a:pt x="4749419" y="298703"/>
                </a:lnTo>
                <a:lnTo>
                  <a:pt x="4798993" y="283186"/>
                </a:lnTo>
                <a:lnTo>
                  <a:pt x="4848429" y="267990"/>
                </a:lnTo>
                <a:lnTo>
                  <a:pt x="4897753" y="253132"/>
                </a:lnTo>
                <a:lnTo>
                  <a:pt x="4946988" y="238628"/>
                </a:lnTo>
                <a:lnTo>
                  <a:pt x="4996159" y="224495"/>
                </a:lnTo>
                <a:lnTo>
                  <a:pt x="5045291" y="210748"/>
                </a:lnTo>
                <a:lnTo>
                  <a:pt x="5094407" y="197405"/>
                </a:lnTo>
                <a:lnTo>
                  <a:pt x="5143534" y="184480"/>
                </a:lnTo>
                <a:lnTo>
                  <a:pt x="5192694" y="171991"/>
                </a:lnTo>
                <a:lnTo>
                  <a:pt x="5241914" y="159953"/>
                </a:lnTo>
                <a:lnTo>
                  <a:pt x="5291216" y="148383"/>
                </a:lnTo>
                <a:lnTo>
                  <a:pt x="5340627" y="137297"/>
                </a:lnTo>
                <a:lnTo>
                  <a:pt x="5390170" y="126712"/>
                </a:lnTo>
                <a:lnTo>
                  <a:pt x="5439870" y="116644"/>
                </a:lnTo>
                <a:lnTo>
                  <a:pt x="5489751" y="107108"/>
                </a:lnTo>
                <a:lnTo>
                  <a:pt x="5539838" y="98121"/>
                </a:lnTo>
                <a:lnTo>
                  <a:pt x="5590156" y="89700"/>
                </a:lnTo>
                <a:lnTo>
                  <a:pt x="5640729" y="81860"/>
                </a:lnTo>
                <a:lnTo>
                  <a:pt x="5691582" y="74618"/>
                </a:lnTo>
                <a:lnTo>
                  <a:pt x="5742739" y="67990"/>
                </a:lnTo>
                <a:lnTo>
                  <a:pt x="5794225" y="61992"/>
                </a:lnTo>
                <a:lnTo>
                  <a:pt x="5846064" y="56641"/>
                </a:lnTo>
                <a:lnTo>
                  <a:pt x="5896763" y="50685"/>
                </a:lnTo>
                <a:lnTo>
                  <a:pt x="5947792" y="43347"/>
                </a:lnTo>
                <a:lnTo>
                  <a:pt x="5999056" y="35183"/>
                </a:lnTo>
                <a:lnTo>
                  <a:pt x="6050461" y="26750"/>
                </a:lnTo>
                <a:lnTo>
                  <a:pt x="6101914" y="18602"/>
                </a:lnTo>
                <a:lnTo>
                  <a:pt x="6153319" y="11298"/>
                </a:lnTo>
                <a:lnTo>
                  <a:pt x="6204583" y="5392"/>
                </a:lnTo>
                <a:lnTo>
                  <a:pt x="6255612" y="1440"/>
                </a:lnTo>
                <a:lnTo>
                  <a:pt x="6306312" y="0"/>
                </a:lnTo>
              </a:path>
            </a:pathLst>
          </a:custGeom>
          <a:ln w="19812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9952" y="1525524"/>
            <a:ext cx="6781800" cy="0"/>
          </a:xfrm>
          <a:custGeom>
            <a:avLst/>
            <a:gdLst/>
            <a:ahLst/>
            <a:cxnLst/>
            <a:rect l="l" t="t" r="r" b="b"/>
            <a:pathLst>
              <a:path w="6781800">
                <a:moveTo>
                  <a:pt x="0" y="0"/>
                </a:moveTo>
                <a:lnTo>
                  <a:pt x="6781800" y="0"/>
                </a:lnTo>
              </a:path>
            </a:pathLst>
          </a:custGeom>
          <a:ln w="9144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9119" y="1393697"/>
            <a:ext cx="758952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995159" algn="l"/>
              </a:tabLst>
            </a:pPr>
            <a:r>
              <a:rPr sz="1600" b="1" spc="-5" dirty="0">
                <a:latin typeface="Arial"/>
                <a:cs typeface="Arial"/>
              </a:rPr>
              <a:t>1</a:t>
            </a:r>
            <a:r>
              <a:rPr sz="1600" b="1" spc="-1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	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600" b="1" spc="-5" dirty="0">
                <a:latin typeface="Arial"/>
                <a:cs typeface="Arial"/>
              </a:rPr>
              <a:t>U(DISC</a:t>
            </a:r>
            <a:r>
              <a:rPr sz="1600" b="1" spc="-15" dirty="0">
                <a:latin typeface="Arial"/>
                <a:cs typeface="Arial"/>
              </a:rPr>
              <a:t>O</a:t>
            </a:r>
            <a:r>
              <a:rPr sz="1600" b="1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49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50265" y="4863210"/>
            <a:ext cx="7940675" cy="155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7299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Livello </a:t>
            </a:r>
            <a:r>
              <a:rPr sz="1600" b="1" spc="-5" dirty="0">
                <a:latin typeface="Arial"/>
                <a:cs typeface="Arial"/>
              </a:rPr>
              <a:t>di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multiprogrammazione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Non bisogna semplicemente applicare il</a:t>
            </a:r>
            <a:r>
              <a:rPr sz="2000" b="1" spc="-1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criterio: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se l’utilizzazione della CPU è bassa, allora aumenta il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livello</a:t>
            </a:r>
            <a:r>
              <a:rPr sz="2000" b="1" spc="-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multiprogrammazione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5"/>
    </mc:Choice>
    <mc:Fallback xmlns="">
      <p:transition spd="slow" advTm="33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86989" y="38100"/>
            <a:ext cx="3970654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dirty="0">
                <a:solidFill>
                  <a:srgbClr val="0000FF"/>
                </a:solidFill>
              </a:rPr>
              <a:t>La gerarchia della</a:t>
            </a:r>
            <a:r>
              <a:rPr u="none" spc="-90" dirty="0">
                <a:solidFill>
                  <a:srgbClr val="0000FF"/>
                </a:solidFill>
              </a:rPr>
              <a:t> </a:t>
            </a:r>
            <a:r>
              <a:rPr u="none" spc="-5" dirty="0">
                <a:solidFill>
                  <a:srgbClr val="0000FF"/>
                </a:solidFill>
              </a:rPr>
              <a:t>memoria</a:t>
            </a:r>
          </a:p>
        </p:txBody>
      </p:sp>
      <p:sp>
        <p:nvSpPr>
          <p:cNvPr id="5" name="object 5"/>
          <p:cNvSpPr/>
          <p:nvPr/>
        </p:nvSpPr>
        <p:spPr>
          <a:xfrm>
            <a:off x="1571244" y="571500"/>
            <a:ext cx="5929883" cy="3364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8515" y="4378325"/>
            <a:ext cx="7708900" cy="154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spc="-20" dirty="0">
                <a:solidFill>
                  <a:srgbClr val="0000FF"/>
                </a:solidFill>
                <a:latin typeface="Arial"/>
                <a:cs typeface="Arial"/>
              </a:rPr>
              <a:t>L’idea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della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gerarchia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della memoria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consiste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nel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portare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verso  il vertice della piramide le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informazioni più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utilizzate dalla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porzione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programma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 esecuzione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(che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possono cambiare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nel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tempo)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così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che nella maggior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parte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dei casi il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tempo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accesso coincide con quello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delle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memorie più</a:t>
            </a:r>
            <a:r>
              <a:rPr sz="2000" b="1" spc="-1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rapide.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9616" y="714755"/>
            <a:ext cx="715010" cy="571500"/>
          </a:xfrm>
          <a:custGeom>
            <a:avLst/>
            <a:gdLst/>
            <a:ahLst/>
            <a:cxnLst/>
            <a:rect l="l" t="t" r="r" b="b"/>
            <a:pathLst>
              <a:path w="715010" h="571500">
                <a:moveTo>
                  <a:pt x="0" y="571500"/>
                </a:moveTo>
                <a:lnTo>
                  <a:pt x="714756" y="571500"/>
                </a:lnTo>
                <a:lnTo>
                  <a:pt x="714756" y="0"/>
                </a:lnTo>
                <a:lnTo>
                  <a:pt x="0" y="0"/>
                </a:lnTo>
                <a:lnTo>
                  <a:pt x="0" y="571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9616" y="714755"/>
            <a:ext cx="715010" cy="571500"/>
          </a:xfrm>
          <a:custGeom>
            <a:avLst/>
            <a:gdLst/>
            <a:ahLst/>
            <a:cxnLst/>
            <a:rect l="l" t="t" r="r" b="b"/>
            <a:pathLst>
              <a:path w="715010" h="571500">
                <a:moveTo>
                  <a:pt x="0" y="571500"/>
                </a:moveTo>
                <a:lnTo>
                  <a:pt x="714756" y="571500"/>
                </a:lnTo>
                <a:lnTo>
                  <a:pt x="714756" y="0"/>
                </a:lnTo>
                <a:lnTo>
                  <a:pt x="0" y="0"/>
                </a:lnTo>
                <a:lnTo>
                  <a:pt x="0" y="57150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6569" y="1214627"/>
            <a:ext cx="103505" cy="2573655"/>
          </a:xfrm>
          <a:custGeom>
            <a:avLst/>
            <a:gdLst/>
            <a:ahLst/>
            <a:cxnLst/>
            <a:rect l="l" t="t" r="r" b="b"/>
            <a:pathLst>
              <a:path w="103505" h="2573654">
                <a:moveTo>
                  <a:pt x="7086" y="2477262"/>
                </a:moveTo>
                <a:lnTo>
                  <a:pt x="1028" y="2480818"/>
                </a:lnTo>
                <a:lnTo>
                  <a:pt x="0" y="2484755"/>
                </a:lnTo>
                <a:lnTo>
                  <a:pt x="1839" y="2487803"/>
                </a:lnTo>
                <a:lnTo>
                  <a:pt x="51650" y="2573401"/>
                </a:lnTo>
                <a:lnTo>
                  <a:pt x="58993" y="2560828"/>
                </a:lnTo>
                <a:lnTo>
                  <a:pt x="45313" y="2560828"/>
                </a:lnTo>
                <a:lnTo>
                  <a:pt x="45325" y="2537233"/>
                </a:lnTo>
                <a:lnTo>
                  <a:pt x="10972" y="2478278"/>
                </a:lnTo>
                <a:lnTo>
                  <a:pt x="7086" y="2477262"/>
                </a:lnTo>
                <a:close/>
              </a:path>
              <a:path w="103505" h="2573654">
                <a:moveTo>
                  <a:pt x="45328" y="2537237"/>
                </a:moveTo>
                <a:lnTo>
                  <a:pt x="45313" y="2560828"/>
                </a:lnTo>
                <a:lnTo>
                  <a:pt x="58013" y="2560828"/>
                </a:lnTo>
                <a:lnTo>
                  <a:pt x="58015" y="2557526"/>
                </a:lnTo>
                <a:lnTo>
                  <a:pt x="46177" y="2557526"/>
                </a:lnTo>
                <a:lnTo>
                  <a:pt x="51669" y="2548120"/>
                </a:lnTo>
                <a:lnTo>
                  <a:pt x="45328" y="2537237"/>
                </a:lnTo>
                <a:close/>
              </a:path>
              <a:path w="103505" h="2573654">
                <a:moveTo>
                  <a:pt x="96329" y="2477389"/>
                </a:moveTo>
                <a:lnTo>
                  <a:pt x="92443" y="2478405"/>
                </a:lnTo>
                <a:lnTo>
                  <a:pt x="90678" y="2481326"/>
                </a:lnTo>
                <a:lnTo>
                  <a:pt x="58028" y="2537233"/>
                </a:lnTo>
                <a:lnTo>
                  <a:pt x="58013" y="2560828"/>
                </a:lnTo>
                <a:lnTo>
                  <a:pt x="58993" y="2560828"/>
                </a:lnTo>
                <a:lnTo>
                  <a:pt x="103403" y="2484755"/>
                </a:lnTo>
                <a:lnTo>
                  <a:pt x="102387" y="2480818"/>
                </a:lnTo>
                <a:lnTo>
                  <a:pt x="99364" y="2479167"/>
                </a:lnTo>
                <a:lnTo>
                  <a:pt x="96329" y="2477389"/>
                </a:lnTo>
                <a:close/>
              </a:path>
              <a:path w="103505" h="2573654">
                <a:moveTo>
                  <a:pt x="51669" y="2548120"/>
                </a:moveTo>
                <a:lnTo>
                  <a:pt x="46177" y="2557526"/>
                </a:lnTo>
                <a:lnTo>
                  <a:pt x="57150" y="2557526"/>
                </a:lnTo>
                <a:lnTo>
                  <a:pt x="51669" y="2548120"/>
                </a:lnTo>
                <a:close/>
              </a:path>
              <a:path w="103505" h="2573654">
                <a:moveTo>
                  <a:pt x="58028" y="2537233"/>
                </a:moveTo>
                <a:lnTo>
                  <a:pt x="51669" y="2548120"/>
                </a:lnTo>
                <a:lnTo>
                  <a:pt x="57150" y="2557526"/>
                </a:lnTo>
                <a:lnTo>
                  <a:pt x="58015" y="2557526"/>
                </a:lnTo>
                <a:lnTo>
                  <a:pt x="58028" y="2537233"/>
                </a:lnTo>
                <a:close/>
              </a:path>
              <a:path w="103505" h="2573654">
                <a:moveTo>
                  <a:pt x="59588" y="0"/>
                </a:moveTo>
                <a:lnTo>
                  <a:pt x="46888" y="0"/>
                </a:lnTo>
                <a:lnTo>
                  <a:pt x="45328" y="2537237"/>
                </a:lnTo>
                <a:lnTo>
                  <a:pt x="51669" y="2548120"/>
                </a:lnTo>
                <a:lnTo>
                  <a:pt x="58025" y="2537237"/>
                </a:lnTo>
                <a:lnTo>
                  <a:pt x="59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62798" y="1286255"/>
            <a:ext cx="103505" cy="2571750"/>
          </a:xfrm>
          <a:custGeom>
            <a:avLst/>
            <a:gdLst/>
            <a:ahLst/>
            <a:cxnLst/>
            <a:rect l="l" t="t" r="r" b="b"/>
            <a:pathLst>
              <a:path w="103504" h="2571750">
                <a:moveTo>
                  <a:pt x="51744" y="25205"/>
                </a:moveTo>
                <a:lnTo>
                  <a:pt x="45324" y="36181"/>
                </a:lnTo>
                <a:lnTo>
                  <a:pt x="43815" y="2571750"/>
                </a:lnTo>
                <a:lnTo>
                  <a:pt x="56515" y="2571750"/>
                </a:lnTo>
                <a:lnTo>
                  <a:pt x="58025" y="35971"/>
                </a:lnTo>
                <a:lnTo>
                  <a:pt x="51744" y="25205"/>
                </a:lnTo>
                <a:close/>
              </a:path>
              <a:path w="103504" h="2571750">
                <a:moveTo>
                  <a:pt x="51689" y="0"/>
                </a:moveTo>
                <a:lnTo>
                  <a:pt x="1777" y="85598"/>
                </a:lnTo>
                <a:lnTo>
                  <a:pt x="0" y="88519"/>
                </a:lnTo>
                <a:lnTo>
                  <a:pt x="1016" y="92456"/>
                </a:lnTo>
                <a:lnTo>
                  <a:pt x="7111" y="96012"/>
                </a:lnTo>
                <a:lnTo>
                  <a:pt x="10922" y="94996"/>
                </a:lnTo>
                <a:lnTo>
                  <a:pt x="45324" y="36181"/>
                </a:lnTo>
                <a:lnTo>
                  <a:pt x="45339" y="12573"/>
                </a:lnTo>
                <a:lnTo>
                  <a:pt x="59020" y="12573"/>
                </a:lnTo>
                <a:lnTo>
                  <a:pt x="51689" y="0"/>
                </a:lnTo>
                <a:close/>
              </a:path>
              <a:path w="103504" h="2571750">
                <a:moveTo>
                  <a:pt x="59020" y="12573"/>
                </a:moveTo>
                <a:lnTo>
                  <a:pt x="58039" y="12573"/>
                </a:lnTo>
                <a:lnTo>
                  <a:pt x="58147" y="36181"/>
                </a:lnTo>
                <a:lnTo>
                  <a:pt x="92455" y="94996"/>
                </a:lnTo>
                <a:lnTo>
                  <a:pt x="96266" y="96012"/>
                </a:lnTo>
                <a:lnTo>
                  <a:pt x="99314" y="94234"/>
                </a:lnTo>
                <a:lnTo>
                  <a:pt x="102361" y="92583"/>
                </a:lnTo>
                <a:lnTo>
                  <a:pt x="103377" y="88646"/>
                </a:lnTo>
                <a:lnTo>
                  <a:pt x="59020" y="12573"/>
                </a:lnTo>
                <a:close/>
              </a:path>
              <a:path w="103504" h="2571750">
                <a:moveTo>
                  <a:pt x="58039" y="12573"/>
                </a:moveTo>
                <a:lnTo>
                  <a:pt x="45339" y="12573"/>
                </a:lnTo>
                <a:lnTo>
                  <a:pt x="45324" y="36181"/>
                </a:lnTo>
                <a:lnTo>
                  <a:pt x="51744" y="25205"/>
                </a:lnTo>
                <a:lnTo>
                  <a:pt x="46227" y="15748"/>
                </a:lnTo>
                <a:lnTo>
                  <a:pt x="58037" y="15748"/>
                </a:lnTo>
                <a:lnTo>
                  <a:pt x="58039" y="12573"/>
                </a:lnTo>
                <a:close/>
              </a:path>
              <a:path w="103504" h="2571750">
                <a:moveTo>
                  <a:pt x="58037" y="15748"/>
                </a:moveTo>
                <a:lnTo>
                  <a:pt x="57276" y="15748"/>
                </a:lnTo>
                <a:lnTo>
                  <a:pt x="51744" y="25205"/>
                </a:lnTo>
                <a:lnTo>
                  <a:pt x="58025" y="35971"/>
                </a:lnTo>
                <a:lnTo>
                  <a:pt x="58037" y="15748"/>
                </a:lnTo>
                <a:close/>
              </a:path>
              <a:path w="103504" h="2571750">
                <a:moveTo>
                  <a:pt x="57276" y="15748"/>
                </a:moveTo>
                <a:lnTo>
                  <a:pt x="46227" y="15748"/>
                </a:lnTo>
                <a:lnTo>
                  <a:pt x="51744" y="25205"/>
                </a:lnTo>
                <a:lnTo>
                  <a:pt x="57276" y="1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8001" y="1833232"/>
            <a:ext cx="252095" cy="18751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dirty="0">
                <a:latin typeface="Arial"/>
                <a:cs typeface="Arial"/>
              </a:rPr>
              <a:t>Capacità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crescen</a:t>
            </a:r>
            <a:r>
              <a:rPr sz="1600" b="1" spc="-5" dirty="0">
                <a:latin typeface="Arial"/>
                <a:cs typeface="Arial"/>
              </a:rPr>
              <a:t>t</a:t>
            </a:r>
            <a:r>
              <a:rPr sz="1600" b="1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5815" y="6561337"/>
            <a:ext cx="4787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Pag.</a:t>
            </a:r>
            <a:r>
              <a:rPr sz="1200" spc="-9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935440" y="1765722"/>
            <a:ext cx="250190" cy="1566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b="1" spc="-145" dirty="0">
                <a:latin typeface="Times New Roman"/>
                <a:cs typeface="Times New Roman"/>
              </a:rPr>
              <a:t>V</a:t>
            </a:r>
            <a:r>
              <a:rPr sz="1600" b="1" dirty="0">
                <a:latin typeface="Times New Roman"/>
                <a:cs typeface="Times New Roman"/>
              </a:rPr>
              <a:t>el</a:t>
            </a:r>
            <a:r>
              <a:rPr sz="1600" b="1" spc="5" dirty="0">
                <a:latin typeface="Times New Roman"/>
                <a:cs typeface="Times New Roman"/>
              </a:rPr>
              <a:t>o</a:t>
            </a:r>
            <a:r>
              <a:rPr sz="1600" b="1" dirty="0">
                <a:latin typeface="Times New Roman"/>
                <a:cs typeface="Times New Roman"/>
              </a:rPr>
              <a:t>cità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c</a:t>
            </a:r>
            <a:r>
              <a:rPr sz="1600" b="1" spc="-30" dirty="0">
                <a:latin typeface="Times New Roman"/>
                <a:cs typeface="Times New Roman"/>
              </a:rPr>
              <a:t>r</a:t>
            </a:r>
            <a:r>
              <a:rPr sz="1600" b="1" dirty="0">
                <a:latin typeface="Times New Roman"/>
                <a:cs typeface="Times New Roman"/>
              </a:rPr>
              <a:t>escente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60"/>
    </mc:Choice>
    <mc:Fallback xmlns="">
      <p:transition spd="slow" advTm="48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74442" y="85978"/>
            <a:ext cx="359537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dirty="0"/>
              <a:t>LA MEMORIA</a:t>
            </a:r>
            <a:r>
              <a:rPr u="none" spc="-105" dirty="0"/>
              <a:t> </a:t>
            </a:r>
            <a:r>
              <a:rPr u="none" spc="-5" dirty="0"/>
              <a:t>VIRTUALE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18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451739"/>
            <a:ext cx="8417560" cy="5838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8510">
              <a:lnSpc>
                <a:spcPct val="100000"/>
              </a:lnSpc>
              <a:tabLst>
                <a:tab pos="6631940" algn="l"/>
              </a:tabLst>
            </a:pP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(come creare l’illusione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di una</a:t>
            </a:r>
            <a:r>
              <a:rPr sz="2400" b="1" spc="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RAM</a:t>
            </a:r>
            <a:r>
              <a:rPr sz="2400" b="1" spc="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333399"/>
                </a:solidFill>
                <a:latin typeface="Arial"/>
                <a:cs typeface="Arial"/>
              </a:rPr>
              <a:t>più	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grande)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2155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(ricordiamo, gestita dall’hardware) permette di fornire  l’illusione all’utente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disporre 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una memoria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grande quanto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 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 con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una velocità intermedia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fra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quella della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 quella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(molto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più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veloce) della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cache: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ciò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realizza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(sempre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hw)  mantenendo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solo una parte dell’immagine in memoria del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 running a cui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processo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accede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ripetutamente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(codice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procedure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esecuzione, dati su cui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lavorano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tali</a:t>
            </a:r>
            <a:r>
              <a:rPr sz="20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procedure).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195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Analogamente 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può utilizzare 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disco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contenere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l’intera  immagine del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 (e di tutti i processi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vita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sistema)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 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caricare in 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RAM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solo una parte dell’immagine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del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processo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quella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effettivamente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utile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alla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sua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esecuzione nella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fase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attuale.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può mantenere una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porzione più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grande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 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quanta 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se </a:t>
            </a:r>
            <a:r>
              <a:rPr sz="2000" b="1" spc="5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ne tiene 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cache. Lo spostamento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disco a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viceversa  avviene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 blocchi (pagine o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segmenti).</a:t>
            </a:r>
            <a:endParaRPr sz="2000">
              <a:latin typeface="Arial"/>
              <a:cs typeface="Arial"/>
            </a:endParaRPr>
          </a:p>
          <a:p>
            <a:pPr marL="12700" marR="6350" algn="just">
              <a:lnSpc>
                <a:spcPct val="100000"/>
              </a:lnSpc>
              <a:spcBef>
                <a:spcPts val="1195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QUESTO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PERMETTE DI ESEGUIRE PROCESSI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CHE 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NECESSITANO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PIU’ 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SPAZIO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QUELLO 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TOTALE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DISPONIBILE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</a:t>
            </a:r>
            <a:r>
              <a:rPr sz="2000" b="1" spc="-1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RAM.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485"/>
    </mc:Choice>
    <mc:Fallback xmlns="">
      <p:transition spd="slow" advTm="224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70915" algn="l"/>
                <a:tab pos="8546465" algn="l"/>
              </a:tabLst>
            </a:pPr>
            <a:r>
              <a:rPr dirty="0"/>
              <a:t> 	</a:t>
            </a:r>
            <a:r>
              <a:rPr spc="-5" dirty="0"/>
              <a:t>PERCHÉ HA SENSO </a:t>
            </a:r>
            <a:r>
              <a:rPr dirty="0"/>
              <a:t>LA </a:t>
            </a:r>
            <a:r>
              <a:rPr spc="-5" dirty="0"/>
              <a:t>MEMORIA VIRTUALE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442" y="724661"/>
            <a:ext cx="8417560" cy="547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buFont typeface="Arial"/>
              <a:buChar char="•"/>
              <a:tabLst>
                <a:tab pos="16256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Alcune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parti dell’immagine 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processo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possono,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un’alta  percentuale delle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esecuzioni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 programma, non essere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mai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necessarie:</a:t>
            </a:r>
            <a:endParaRPr sz="2000">
              <a:latin typeface="Arial"/>
              <a:cs typeface="Arial"/>
            </a:endParaRPr>
          </a:p>
          <a:p>
            <a:pPr marL="469900" marR="6985" lvl="1" algn="just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routine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che vengono chiamate raramente: funzionalità di un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programma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utilizzate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poco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frequente dall’utente, routine di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gestione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</a:t>
            </a:r>
            <a:r>
              <a:rPr sz="20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errori</a:t>
            </a:r>
            <a:endParaRPr sz="2000">
              <a:latin typeface="Arial"/>
              <a:cs typeface="Arial"/>
            </a:endParaRPr>
          </a:p>
          <a:p>
            <a:pPr marL="469900" marR="6350" lvl="1" algn="just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698500" algn="l"/>
              </a:tabLst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strutture dati (es.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array)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allocate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grandi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dimensioni ma,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in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molte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esecuzioni, utilizzate soltanto 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piccola</a:t>
            </a:r>
            <a:r>
              <a:rPr sz="2000" b="1" spc="-1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parte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195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memoria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virtuale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su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richiesta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(che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cioè carica parti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dell’immagine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memoria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processo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quando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servono)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è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sufficiente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caricare </a:t>
            </a:r>
            <a:r>
              <a:rPr sz="2000" b="1" spc="5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solo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parti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effettivamente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utilizzate risparmiando</a:t>
            </a:r>
            <a:r>
              <a:rPr sz="2000" b="1" spc="-1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spazio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995"/>
              </a:spcBef>
              <a:buFont typeface="Arial"/>
              <a:buChar char="•"/>
              <a:tabLst>
                <a:tab pos="171450" algn="l"/>
              </a:tabLst>
            </a:pP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motivo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più interessante è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fenomeno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della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località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dei  riferimenti alla memoria: per periodi significativamente lunghi, un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 accede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ripetutamente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ad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indirizzi in un sottoinsieme delle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sue pagine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working set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)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e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non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accede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 quelli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altre pagine,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  quindi possono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non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stare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</a:t>
            </a:r>
            <a:r>
              <a:rPr sz="20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70"/>
    </mc:Choice>
    <mc:Fallback xmlns="">
      <p:transition spd="slow" advTm="106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8383" y="620268"/>
            <a:ext cx="5329427" cy="5762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55645" algn="l"/>
                <a:tab pos="8546465" algn="l"/>
              </a:tabLst>
            </a:pPr>
            <a:r>
              <a:rPr dirty="0"/>
              <a:t> 	LA</a:t>
            </a:r>
            <a:r>
              <a:rPr spc="-110" dirty="0"/>
              <a:t> </a:t>
            </a:r>
            <a:r>
              <a:rPr dirty="0"/>
              <a:t>LOCALITÁ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20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2"/>
    </mc:Choice>
    <mc:Fallback xmlns="">
      <p:transition spd="slow" advTm="13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86025" algn="l"/>
                <a:tab pos="8546465" algn="l"/>
              </a:tabLst>
            </a:pPr>
            <a:r>
              <a:rPr dirty="0"/>
              <a:t> 	LA MEMORIA</a:t>
            </a:r>
            <a:r>
              <a:rPr spc="-105" dirty="0"/>
              <a:t> </a:t>
            </a:r>
            <a:r>
              <a:rPr spc="-5" dirty="0"/>
              <a:t>VIRTUALE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3143" y="6561337"/>
            <a:ext cx="5518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Pag.</a:t>
            </a:r>
            <a:r>
              <a:rPr sz="1200" spc="-9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442" y="514984"/>
            <a:ext cx="841756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motivazione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cui è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stata inventata la memoria virtuale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è</a:t>
            </a:r>
            <a:r>
              <a:rPr sz="2000" b="1" spc="3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proprio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 necessità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eseguire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programmi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richiedono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più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spazio </a:t>
            </a:r>
            <a:r>
              <a:rPr sz="2000" b="1" spc="2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442" y="1124965"/>
            <a:ext cx="539242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53440" algn="l"/>
                <a:tab pos="2524125" algn="l"/>
                <a:tab pos="3007360" algn="l"/>
                <a:tab pos="4141470" algn="l"/>
              </a:tabLst>
            </a:pP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	d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sponib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.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	si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temi	“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iti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5914" y="1124965"/>
            <a:ext cx="278765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270" marR="5080" indent="-116205">
              <a:lnSpc>
                <a:spcPct val="100000"/>
              </a:lnSpc>
              <a:tabLst>
                <a:tab pos="1104900" algn="l"/>
                <a:tab pos="1431290" algn="l"/>
                <a:tab pos="1576070" algn="l"/>
                <a:tab pos="2059305" algn="l"/>
                <a:tab pos="246316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	si		r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al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zza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  codice	</a:t>
            </a:r>
            <a:r>
              <a:rPr sz="2000" b="1" spc="-5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	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ati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442" y="1429765"/>
            <a:ext cx="4457065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608455" algn="l"/>
                <a:tab pos="1728470" algn="l"/>
                <a:tab pos="2032000" algn="l"/>
                <a:tab pos="2118995" algn="l"/>
                <a:tab pos="3344545" algn="l"/>
                <a:tab pos="4102100" algn="l"/>
              </a:tabLst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permettendo		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ai	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programmatori	di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program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	“s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zio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i”	ch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am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0279" y="1429765"/>
            <a:ext cx="392176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spezzare</a:t>
            </a:r>
            <a:endParaRPr sz="2000">
              <a:latin typeface="Arial"/>
              <a:cs typeface="Arial"/>
            </a:endParaRPr>
          </a:p>
          <a:p>
            <a:pPr marL="149860">
              <a:lnSpc>
                <a:spcPct val="100000"/>
              </a:lnSpc>
              <a:tabLst>
                <a:tab pos="1286510" algn="l"/>
                <a:tab pos="1624965" algn="l"/>
                <a:tab pos="2768600" algn="l"/>
              </a:tabLst>
            </a:pP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erl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spc="-175" dirty="0">
                <a:solidFill>
                  <a:srgbClr val="333399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.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	si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tema	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ti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8442" y="2039365"/>
            <a:ext cx="8416925" cy="275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forniva la possibilità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rimpiazzare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overlay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con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altro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durante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l’esecuzione.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Lo svantaggio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questo approccio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è 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gestione  degli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overlay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è a carico del</a:t>
            </a:r>
            <a:r>
              <a:rPr sz="2000" b="1" spc="-1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programmatore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tecnica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paginazione su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richiesta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svolge 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automatico,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spc="2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modo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completamente trasparente 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programmatore,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stessa</a:t>
            </a:r>
            <a:r>
              <a:rPr sz="2000" b="1" spc="-1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funzione.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sistema multiprogrammato tali tecniche permettono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anche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mantenere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memoria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insieme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processi 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complessivamente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occuperebbero più spazio della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memoria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</a:t>
            </a:r>
            <a:r>
              <a:rPr sz="20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disponibile.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61"/>
    </mc:Choice>
    <mc:Fallback xmlns="">
      <p:transition spd="slow" advTm="87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47825" algn="l"/>
                <a:tab pos="8546465" algn="l"/>
              </a:tabLst>
            </a:pPr>
            <a:r>
              <a:rPr dirty="0"/>
              <a:t> 	LA MEMORIA </a:t>
            </a:r>
            <a:r>
              <a:rPr spc="-5" dirty="0"/>
              <a:t>VIRTUALE</a:t>
            </a:r>
            <a:r>
              <a:rPr spc="-70" dirty="0"/>
              <a:t> </a:t>
            </a:r>
            <a:r>
              <a:rPr spc="-5" dirty="0"/>
              <a:t>PAGINATA	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26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2917" y="948435"/>
            <a:ext cx="8164830" cy="2454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  <a:buFont typeface="Arial"/>
              <a:buChar char="•"/>
              <a:tabLst>
                <a:tab pos="171450" algn="l"/>
              </a:tabLst>
            </a:pP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L’immagine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memoria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ciascun 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viene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suddivisa   </a:t>
            </a:r>
            <a:r>
              <a:rPr sz="2000" b="1" spc="2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blocchi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uguale dimensione chiamati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pagine</a:t>
            </a:r>
            <a:r>
              <a:rPr sz="2000" b="1" i="1" spc="-1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(logiche)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171450" algn="l"/>
              </a:tabLst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memoria fisica viene suddivisa in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frame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pagine fisiche) della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stessa dimensione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</a:t>
            </a:r>
            <a:r>
              <a:rPr sz="2000" b="1" spc="-1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logiche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7145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ogni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viene mantenuta una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tabella delle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pagine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, che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indica per ciascuna pagina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dello spazio 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indirizzi del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 se  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trova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 meno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memoria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RAM, 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quale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frame.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Occorre  </a:t>
            </a:r>
            <a:r>
              <a:rPr sz="2000" b="1" spc="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inoltre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2917" y="3387470"/>
            <a:ext cx="180149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69644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tenere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traccia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3729" y="3387470"/>
            <a:ext cx="605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77920" y="3387470"/>
            <a:ext cx="119824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os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zione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45329" y="3387470"/>
            <a:ext cx="270192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84860" algn="l"/>
                <a:tab pos="179895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	pagine	l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917" y="3692525"/>
            <a:ext cx="279146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6179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(l’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agine	comp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8525" y="3692525"/>
            <a:ext cx="258318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1030" algn="l"/>
                <a:tab pos="199263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	proc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sso	de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8747" y="3692525"/>
            <a:ext cx="131254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comunque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17054" y="3387470"/>
            <a:ext cx="118110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292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su	d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sco</a:t>
            </a:r>
            <a:endParaRPr sz="2000">
              <a:latin typeface="Arial"/>
              <a:cs typeface="Arial"/>
            </a:endParaRPr>
          </a:p>
          <a:p>
            <a:pPr marL="361315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essere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2917" y="3997325"/>
            <a:ext cx="282003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memorizzata su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disco).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59"/>
    </mc:Choice>
    <mc:Fallback xmlns="">
      <p:transition spd="slow" advTm="73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47570" algn="l"/>
                <a:tab pos="8546465" algn="l"/>
              </a:tabLst>
            </a:pPr>
            <a:r>
              <a:rPr dirty="0"/>
              <a:t> 	LA TABELLA DELLE</a:t>
            </a:r>
            <a:r>
              <a:rPr spc="-95" dirty="0"/>
              <a:t> </a:t>
            </a:r>
            <a:r>
              <a:rPr dirty="0"/>
              <a:t>PAGINE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974090"/>
            <a:ext cx="4111625" cy="5046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questo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esempio lo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 indirizzi del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P1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comprende 16 pagine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logiche da  4kbyte ciascuna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(per un totale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4K • 16 =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2^16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byte). 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memoria 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ha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solo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8 frame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(da 4kbyte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ciascuno):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figura mostra una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situazione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cui sono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caricate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in 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RAM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le pagine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logiche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0,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1, 2,   </a:t>
            </a:r>
            <a:r>
              <a:rPr sz="2000" b="1" spc="1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4,   5,   9,   e   </a:t>
            </a:r>
            <a:r>
              <a:rPr sz="2000" b="1" spc="-55" dirty="0">
                <a:solidFill>
                  <a:srgbClr val="333399"/>
                </a:solidFill>
                <a:latin typeface="Arial"/>
                <a:cs typeface="Arial"/>
              </a:rPr>
              <a:t>11  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    </a:t>
            </a:r>
            <a:r>
              <a:rPr sz="2000" b="1" spc="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processo,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rispettivamente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frame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2, 1,  </a:t>
            </a:r>
            <a:r>
              <a:rPr sz="2000" b="1" spc="1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6,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0, 4, 3, 5 e</a:t>
            </a:r>
            <a:r>
              <a:rPr sz="2000" b="1" spc="-1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7.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00"/>
              </a:spcBef>
            </a:pP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OSSERVAZIONE: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 logiche possono essere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caricate  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frame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non consecutivi,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in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ordine</a:t>
            </a:r>
            <a:r>
              <a:rPr sz="2000" b="1" spc="-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casuale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0" y="787908"/>
            <a:ext cx="3998976" cy="5710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89828" y="755396"/>
            <a:ext cx="3295650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Associazione </a:t>
            </a:r>
            <a:r>
              <a:rPr sz="1600" b="1" spc="-5" dirty="0">
                <a:latin typeface="Arial"/>
                <a:cs typeface="Arial"/>
              </a:rPr>
              <a:t>pagina logica-frame  per il processo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67400" y="2188591"/>
            <a:ext cx="794385" cy="239395"/>
          </a:xfrm>
          <a:custGeom>
            <a:avLst/>
            <a:gdLst/>
            <a:ahLst/>
            <a:cxnLst/>
            <a:rect l="l" t="t" r="r" b="b"/>
            <a:pathLst>
              <a:path w="794384" h="239394">
                <a:moveTo>
                  <a:pt x="75223" y="30519"/>
                </a:moveTo>
                <a:lnTo>
                  <a:pt x="71852" y="42852"/>
                </a:lnTo>
                <a:lnTo>
                  <a:pt x="790828" y="239141"/>
                </a:lnTo>
                <a:lnTo>
                  <a:pt x="794130" y="226949"/>
                </a:lnTo>
                <a:lnTo>
                  <a:pt x="75223" y="30519"/>
                </a:lnTo>
                <a:close/>
              </a:path>
              <a:path w="794384" h="239394">
                <a:moveTo>
                  <a:pt x="83565" y="0"/>
                </a:moveTo>
                <a:lnTo>
                  <a:pt x="0" y="16637"/>
                </a:lnTo>
                <a:lnTo>
                  <a:pt x="63500" y="73406"/>
                </a:lnTo>
                <a:lnTo>
                  <a:pt x="71852" y="42852"/>
                </a:lnTo>
                <a:lnTo>
                  <a:pt x="59562" y="39497"/>
                </a:lnTo>
                <a:lnTo>
                  <a:pt x="62991" y="27178"/>
                </a:lnTo>
                <a:lnTo>
                  <a:pt x="76136" y="27178"/>
                </a:lnTo>
                <a:lnTo>
                  <a:pt x="83565" y="0"/>
                </a:lnTo>
                <a:close/>
              </a:path>
              <a:path w="794384" h="239394">
                <a:moveTo>
                  <a:pt x="62991" y="27178"/>
                </a:moveTo>
                <a:lnTo>
                  <a:pt x="59562" y="39497"/>
                </a:lnTo>
                <a:lnTo>
                  <a:pt x="71852" y="42852"/>
                </a:lnTo>
                <a:lnTo>
                  <a:pt x="75223" y="30519"/>
                </a:lnTo>
                <a:lnTo>
                  <a:pt x="62991" y="27178"/>
                </a:lnTo>
                <a:close/>
              </a:path>
              <a:path w="794384" h="239394">
                <a:moveTo>
                  <a:pt x="76136" y="27178"/>
                </a:moveTo>
                <a:lnTo>
                  <a:pt x="62991" y="27178"/>
                </a:lnTo>
                <a:lnTo>
                  <a:pt x="75223" y="30519"/>
                </a:lnTo>
                <a:lnTo>
                  <a:pt x="76136" y="271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29831" y="2085340"/>
            <a:ext cx="2490470" cy="150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 Narrow"/>
                <a:cs typeface="Arial Narrow"/>
              </a:rPr>
              <a:t>Le pagine con </a:t>
            </a:r>
            <a:r>
              <a:rPr sz="2000" dirty="0">
                <a:latin typeface="Arial Narrow"/>
                <a:cs typeface="Arial Narrow"/>
              </a:rPr>
              <a:t>X </a:t>
            </a:r>
            <a:r>
              <a:rPr sz="2000" spc="-10" dirty="0">
                <a:latin typeface="Arial Narrow"/>
                <a:cs typeface="Arial Narrow"/>
              </a:rPr>
              <a:t>si</a:t>
            </a:r>
            <a:r>
              <a:rPr sz="2000" spc="-50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trovano</a:t>
            </a:r>
            <a:endParaRPr sz="20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 Narrow"/>
                <a:cs typeface="Arial Narrow"/>
              </a:rPr>
              <a:t>nella backing</a:t>
            </a:r>
            <a:r>
              <a:rPr sz="2000" spc="-90" dirty="0">
                <a:latin typeface="Arial Narrow"/>
                <a:cs typeface="Arial Narrow"/>
              </a:rPr>
              <a:t> </a:t>
            </a:r>
            <a:r>
              <a:rPr sz="2000" dirty="0">
                <a:latin typeface="Arial Narrow"/>
                <a:cs typeface="Arial Narrow"/>
              </a:rPr>
              <a:t>store</a:t>
            </a:r>
            <a:endParaRPr sz="20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455295">
              <a:lnSpc>
                <a:spcPct val="100000"/>
              </a:lnSpc>
              <a:spcBef>
                <a:spcPts val="1885"/>
              </a:spcBef>
            </a:pPr>
            <a:r>
              <a:rPr sz="2000" b="1" dirty="0">
                <a:latin typeface="Arial Narrow"/>
                <a:cs typeface="Arial Narrow"/>
              </a:rPr>
              <a:t>RAM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27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16"/>
    </mc:Choice>
    <mc:Fallback xmlns="">
      <p:transition spd="slow" advTm="209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2189</Words>
  <Application>Microsoft Office PowerPoint</Application>
  <PresentationFormat>Presentazione su schermo (4:3)</PresentationFormat>
  <Paragraphs>472</Paragraphs>
  <Slides>23</Slides>
  <Notes>0</Notes>
  <HiddenSlides>0</HiddenSlides>
  <MMClips>23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4" baseType="lpstr">
      <vt:lpstr>Office Theme</vt:lpstr>
      <vt:lpstr>  Gestione della memoria </vt:lpstr>
      <vt:lpstr>Presentazione standard di PowerPoint</vt:lpstr>
      <vt:lpstr>La gerarchia della memoria</vt:lpstr>
      <vt:lpstr>LA MEMORIA VIRTUALE</vt:lpstr>
      <vt:lpstr>  PERCHÉ HA SENSO LA MEMORIA VIRTUALE </vt:lpstr>
      <vt:lpstr>  LA LOCALITÁ </vt:lpstr>
      <vt:lpstr>  LA MEMORIA VIRTUALE </vt:lpstr>
      <vt:lpstr>  LA MEMORIA VIRTUALE PAGINATA </vt:lpstr>
      <vt:lpstr>  LA TABELLA DELLE PAGINE </vt:lpstr>
      <vt:lpstr>  LA TABELLA DELLE PAGINE </vt:lpstr>
      <vt:lpstr>  LA MEMORIA (VIRTUALE) PAGINATA </vt:lpstr>
      <vt:lpstr>TRADUZIONE DA INDIRIZZO</vt:lpstr>
      <vt:lpstr>TRADUZIONE DA INDIRIZZO</vt:lpstr>
      <vt:lpstr>  TRADUZIONE DEGLI INDIRIZZI </vt:lpstr>
      <vt:lpstr>  ESEMPIO DI TRADUZIONE </vt:lpstr>
      <vt:lpstr>  TRATTAMENTO DEI PAGE FAULT </vt:lpstr>
      <vt:lpstr>SPOSTAMENTO DELLE PAGINE DA DISCO A RAM (E VICEVERSA)</vt:lpstr>
      <vt:lpstr>  IL RIMPIAZZAMENTO DELLE PAGINE </vt:lpstr>
      <vt:lpstr>  IL RIMPIAZZAMENTO DELLE PAGINE </vt:lpstr>
      <vt:lpstr>ALGORITMO DI RIMPIAZZAMENTO</vt:lpstr>
      <vt:lpstr>ALGORITMO DI RIMPIAZZAMENTO</vt:lpstr>
      <vt:lpstr>IL PROBLEMA DEL THRASHING</vt:lpstr>
      <vt:lpstr>  THRASHING E LIVELLO DI  MULTIPROGRAMMAZIONE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TOSHIBA OEM/UNI.PIEMONTE ORIE</dc:creator>
  <cp:lastModifiedBy>AlienwareSLY</cp:lastModifiedBy>
  <cp:revision>3</cp:revision>
  <dcterms:created xsi:type="dcterms:W3CDTF">2020-05-26T10:05:01Z</dcterms:created>
  <dcterms:modified xsi:type="dcterms:W3CDTF">2020-05-26T10:28:46Z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2019-05-30T00:00:00Z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2020-05-26T00:00:00Z</vt:filetime>
  </property>
</Properties>
</file>